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0" r:id="rId2"/>
    <p:sldId id="261" r:id="rId3"/>
    <p:sldId id="258" r:id="rId4"/>
    <p:sldId id="263" r:id="rId5"/>
    <p:sldId id="264" r:id="rId6"/>
    <p:sldId id="265" r:id="rId7"/>
    <p:sldId id="269" r:id="rId8"/>
    <p:sldId id="268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270" r:id="rId17"/>
    <p:sldId id="289" r:id="rId18"/>
    <p:sldId id="290" r:id="rId19"/>
    <p:sldId id="291" r:id="rId20"/>
    <p:sldId id="292" r:id="rId21"/>
    <p:sldId id="293" r:id="rId22"/>
    <p:sldId id="295" r:id="rId23"/>
    <p:sldId id="296" r:id="rId24"/>
    <p:sldId id="298" r:id="rId25"/>
    <p:sldId id="299" r:id="rId26"/>
    <p:sldId id="297" r:id="rId27"/>
    <p:sldId id="300" r:id="rId28"/>
    <p:sldId id="286" r:id="rId29"/>
    <p:sldId id="272" r:id="rId30"/>
    <p:sldId id="273" r:id="rId31"/>
    <p:sldId id="274" r:id="rId32"/>
    <p:sldId id="275" r:id="rId33"/>
    <p:sldId id="279" r:id="rId34"/>
    <p:sldId id="276" r:id="rId35"/>
    <p:sldId id="280" r:id="rId36"/>
    <p:sldId id="277" r:id="rId37"/>
    <p:sldId id="281" r:id="rId38"/>
    <p:sldId id="278" r:id="rId39"/>
    <p:sldId id="282" r:id="rId40"/>
    <p:sldId id="308" r:id="rId41"/>
    <p:sldId id="283" r:id="rId42"/>
    <p:sldId id="284" r:id="rId43"/>
    <p:sldId id="2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2E8"/>
    <a:srgbClr val="7AB3E2"/>
    <a:srgbClr val="E3EFF9"/>
    <a:srgbClr val="00132A"/>
    <a:srgbClr val="001E42"/>
    <a:srgbClr val="A6CCEC"/>
    <a:srgbClr val="FFFFFF"/>
    <a:srgbClr val="D67F00"/>
    <a:srgbClr val="FABE66"/>
    <a:srgbClr val="F89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>
        <p:scale>
          <a:sx n="33" d="100"/>
          <a:sy n="33" d="100"/>
        </p:scale>
        <p:origin x="2256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2BECD-290D-49C1-85DF-D390BB2034EA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A569C-B7D4-4086-B967-4AAFBF8C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0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543E-5E6E-48A3-F4AE-4B088CD7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80F91D-503F-5249-9698-D76BCFFC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74883-70D1-8ABE-9DC3-E3C5FCA35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E93D4-2B15-2EA5-849B-5242D226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1BBBA3-1166-AD62-CE6A-798AC518C1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019300"/>
            <a:ext cx="10515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776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E674-B8DB-522C-221F-2D4AADA82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64E809-1798-A780-1BCF-A7DFC4259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4491F-F5C2-D6C1-5588-B3EB27D1A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2C2D7-3EBE-8F7B-693E-E7481219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04AB3-B7A2-C5A0-C96E-A73AA56F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D9A30-5E4C-995D-5DFE-E5A1A106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9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896B-64D0-C6C8-9B6A-4429CE16B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8C790-6283-295F-21E6-2E25CCF91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2DC4A-BA58-FEE8-CBF4-FC0C83A2C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441B6-33D4-AE5F-88F2-2DEFA538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9B87C-1622-5497-0245-8E7D8A3C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04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8191CD-BBBE-8141-D977-C2424622B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8923A-B1C1-69F3-3F3E-BAA17A8B6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566CF-748B-1FE0-67BB-C65FD3DF8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6E875-CA15-C3FA-FCFD-6BE7BFD2D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F23F-7A5F-A306-B9C9-1B2DCBD7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3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DFB9-7989-3430-B23B-1FE2481ED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7CEFF-7E3D-8ABB-4E3D-978B8B931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005FE-75A7-E10E-185C-64EA7579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BB0C7-A055-477A-3B02-DBA84724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7A9A5-98A1-433E-252B-E4DED44F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6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B8E7-DEC7-CE87-552A-34852470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14CE3-BE31-7D8E-A759-5DC7AB8AA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48859-AC0D-6977-80B3-A8BA06857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9876E-58F2-EB02-8034-92305EAC2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5FB92-1CB2-B341-A790-B00983404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2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BEDA-13C7-6426-96C3-9E3A08D6D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B402F-D069-FE0B-985B-8025BCD59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091C2-6017-972B-4DD5-9A51C6ACD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D5D20-7C51-90B1-89CF-88E6E2956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9B73-D0E3-A488-5936-E16C122E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33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F29B-E9B6-2A01-B13F-ECD7BD49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F1EC6-D040-6FB0-8570-4F3687C1A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DA5B4-7107-86D5-3509-86450CB4F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2DCB5-F30B-2DA7-0B36-87C4CA3C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98973-994C-1D4D-7C8B-26027B42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3834B-2B33-5428-9D63-7789526D0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7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8D048-CBD5-CCD2-518F-662C4730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ACD9-40D5-8944-4E35-2BC52865B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387D0-D61B-E680-C14F-AF8619EE7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60717-F93C-7826-1C93-75BEFC72A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C1DD6-F2AC-C396-EA9D-BDAC2B849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8F9A81-EC9B-F61E-7AC8-E95530E21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858D78-D012-3BB3-CC0F-40F06EC57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E24A31-0159-EB21-A5B0-643947BE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49A2-80C7-1836-DC6F-2B7F9C8B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06389-7A6B-2FF0-E31A-9C10DAB3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EB119-88A3-1B43-4647-BF43E77BB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3D43C-4EF8-DB04-087D-2693AEF5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9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4662C-ACDB-D39C-A259-8097E88C6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4E0BA-5683-043B-BB38-DB189360F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07373-BF53-C5BB-B92C-76250163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37EC6-D0DF-8185-B878-9FCA876E9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3B53C-A90D-E78E-4459-657BA47F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8DF39-C3BC-C652-FFB1-2DCA9872C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9B250-EB7B-0E48-403A-623DF98E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8B3AB-0E7E-E522-0944-C97BA659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99214-C4B7-38E7-A4DF-9F8D998E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8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602CE-3DE9-1159-5C7C-7E41C16A5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CD578-757C-267A-A399-127DBEB00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0647D-C943-BEFF-E726-C17302296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ABFF74-B8C6-4041-8FAF-734FE3F74DE5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B9912-0843-FD28-D717-E94256615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4C0B1-DF74-DFB5-4456-E05E5EE9B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FF4942-FF9F-4A7A-8FAC-821956332A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8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10" Type="http://schemas.microsoft.com/office/2007/relationships/hdphoto" Target="../media/hdphoto7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microsoft.com/office/2007/relationships/hdphoto" Target="../media/hdphoto7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microsoft.com/office/2007/relationships/hdphoto" Target="../media/hdphoto7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DAF3-18A3-B10A-7FCB-6A839EFBC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0C6-898D-C37A-CDC2-E6EF24E4E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4604" y="6878287"/>
            <a:ext cx="9144000" cy="15601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spc="300" dirty="0"/>
              <a:t>INTRODUCTION TO C, C++ &amp; COMPETETIVE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E77AE-0AEB-AE26-6C3C-773319B64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4604" y="7280659"/>
            <a:ext cx="9144000" cy="1655762"/>
          </a:xfrm>
        </p:spPr>
        <p:txBody>
          <a:bodyPr>
            <a:normAutofit/>
          </a:bodyPr>
          <a:lstStyle/>
          <a:p>
            <a:r>
              <a:rPr lang="en-US" spc="300" dirty="0"/>
              <a:t>“Basics, Syntax, and the Stepping into the World of Coding Competitions”</a:t>
            </a:r>
          </a:p>
        </p:txBody>
      </p:sp>
      <p:pic>
        <p:nvPicPr>
          <p:cNvPr id="7" name="Picture 6" descr="A blue and yellow computer monitor&#10;&#10;AI-generated content may be incorrect.">
            <a:extLst>
              <a:ext uri="{FF2B5EF4-FFF2-40B4-BE49-F238E27FC236}">
                <a16:creationId xmlns:a16="http://schemas.microsoft.com/office/drawing/2014/main" id="{FCEAB9FA-CBBC-8DC6-6B40-3CA77B5F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3632">
            <a:off x="177220" y="7035220"/>
            <a:ext cx="1961092" cy="1961092"/>
          </a:xfrm>
          <a:prstGeom prst="rect">
            <a:avLst/>
          </a:prstGeom>
        </p:spPr>
      </p:pic>
      <p:pic>
        <p:nvPicPr>
          <p:cNvPr id="5" name="Picture 4" descr="A blue hexagon with a white c and plus symbol&#10;&#10;AI-generated content may be incorrect.">
            <a:extLst>
              <a:ext uri="{FF2B5EF4-FFF2-40B4-BE49-F238E27FC236}">
                <a16:creationId xmlns:a16="http://schemas.microsoft.com/office/drawing/2014/main" id="{737C087C-CB9D-FC41-4458-3ACB3601C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145" y="6800596"/>
            <a:ext cx="2372937" cy="23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2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FB0DA0-DE97-44E8-A7D4-512369EC1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00DCD6A6-FA3A-8C9B-8CEB-E3C19EC4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27C63-C700-FB33-DDD4-76FDCE20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5E29-1636-4935-B854-B981792D6A63}" type="datetime1">
              <a:rPr lang="en-US" smtClean="0"/>
              <a:t>8/24/2025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98D84-7016-D9DA-E0A0-5574260C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D473009-15D4-1816-4658-4E9CC16E3A6C}"/>
              </a:ext>
            </a:extLst>
          </p:cNvPr>
          <p:cNvSpPr txBox="1">
            <a:spLocks/>
          </p:cNvSpPr>
          <p:nvPr/>
        </p:nvSpPr>
        <p:spPr>
          <a:xfrm>
            <a:off x="838200" y="693737"/>
            <a:ext cx="10515600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spc="300" dirty="0"/>
              <a:t>CHRONICLES OF C</a:t>
            </a:r>
            <a:endParaRPr lang="en-US" sz="3600" spc="3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5EF8C-540B-ED76-D6B6-1DC0AF3A18BF}"/>
              </a:ext>
            </a:extLst>
          </p:cNvPr>
          <p:cNvSpPr txBox="1"/>
          <p:nvPr/>
        </p:nvSpPr>
        <p:spPr>
          <a:xfrm>
            <a:off x="2990849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/>
              <a:t>The Begin of Story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3CA7F9-7451-72C4-2036-283F6E94E948}"/>
              </a:ext>
            </a:extLst>
          </p:cNvPr>
          <p:cNvSpPr/>
          <p:nvPr/>
        </p:nvSpPr>
        <p:spPr>
          <a:xfrm>
            <a:off x="1073628" y="2125663"/>
            <a:ext cx="10044742" cy="338154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Created by Dennis Ritchie at Bell Labs, 1969, 1972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UNIX rewritten in C, 1973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K&amp;R C published (The C Programming Language), 1978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Standardized as ANSI C (C89) and ISO C (C90), 1989, 1990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Successive updates C99, C11, C17, C23 in 1999, 2011, 2018, 2023</a:t>
            </a:r>
          </a:p>
        </p:txBody>
      </p:sp>
      <p:pic>
        <p:nvPicPr>
          <p:cNvPr id="17" name="Picture 1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31C2A32A-F639-C29E-0923-511417DA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24" y="6858000"/>
            <a:ext cx="4995976" cy="6419559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6CE6D9D-8A74-9A1A-5D1C-B74A7359DB60}"/>
              </a:ext>
            </a:extLst>
          </p:cNvPr>
          <p:cNvSpPr/>
          <p:nvPr/>
        </p:nvSpPr>
        <p:spPr>
          <a:xfrm>
            <a:off x="-7092008" y="2455094"/>
            <a:ext cx="6389498" cy="1947812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Dennis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MacAlistair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Ritchie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(September 9, 1941 – c. October 12, 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Known for ALTRAN, B, BCPL, C, Multics, Unix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0642A-78AC-358E-0D9C-D01AFD9C4F7F}"/>
              </a:ext>
            </a:extLst>
          </p:cNvPr>
          <p:cNvSpPr txBox="1"/>
          <p:nvPr/>
        </p:nvSpPr>
        <p:spPr>
          <a:xfrm>
            <a:off x="10718163" y="5274396"/>
            <a:ext cx="624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94C2E8"/>
                </a:solidFill>
              </a:rPr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137667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43DED-5890-BE40-5732-92A2053F4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A6E178B4-E04C-E11B-C42B-68C24E1D6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9A63D-0126-0E69-40AC-8EE6B84B7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5E29-1636-4935-B854-B981792D6A63}" type="datetime1">
              <a:rPr lang="en-US" smtClean="0"/>
              <a:t>8/24/2025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D8F9F-7F9D-B5A3-0EB1-23B4DB1C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C5F070F-2DD9-C9F7-BC3B-970B3BBD57C5}"/>
              </a:ext>
            </a:extLst>
          </p:cNvPr>
          <p:cNvSpPr txBox="1">
            <a:spLocks/>
          </p:cNvSpPr>
          <p:nvPr/>
        </p:nvSpPr>
        <p:spPr>
          <a:xfrm>
            <a:off x="838200" y="693737"/>
            <a:ext cx="10515600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spc="300" dirty="0"/>
              <a:t>C LANGUAGE</a:t>
            </a:r>
            <a:endParaRPr lang="en-US" sz="3600" spc="3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4E5527-C8E1-B698-B1EA-D0927180C87C}"/>
              </a:ext>
            </a:extLst>
          </p:cNvPr>
          <p:cNvSpPr txBox="1"/>
          <p:nvPr/>
        </p:nvSpPr>
        <p:spPr>
          <a:xfrm>
            <a:off x="2990849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/>
              <a:t>Key Features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01E7A0-5617-67DB-F60B-1F1D7C6D7433}"/>
              </a:ext>
            </a:extLst>
          </p:cNvPr>
          <p:cNvSpPr/>
          <p:nvPr/>
        </p:nvSpPr>
        <p:spPr>
          <a:xfrm>
            <a:off x="536813" y="2525773"/>
            <a:ext cx="11118372" cy="2516353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General-purpose language, applicable across system and application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Structured and procedural, promotes modular and maintainable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High performance and efficiency, close to hardware execution speed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Portable, easily compiled and executed on multiple platforms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7FD81-E76D-E98F-F083-630B74A012C9}"/>
              </a:ext>
            </a:extLst>
          </p:cNvPr>
          <p:cNvSpPr txBox="1"/>
          <p:nvPr/>
        </p:nvSpPr>
        <p:spPr>
          <a:xfrm>
            <a:off x="11298911" y="4872849"/>
            <a:ext cx="624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94C2E8"/>
                </a:solidFill>
              </a:rPr>
              <a:t>[2] </a:t>
            </a:r>
          </a:p>
        </p:txBody>
      </p:sp>
    </p:spTree>
    <p:extLst>
      <p:ext uri="{BB962C8B-B14F-4D97-AF65-F5344CB8AC3E}">
        <p14:creationId xmlns:p14="http://schemas.microsoft.com/office/powerpoint/2010/main" val="79504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E29B6-21C2-A669-8C45-B4B54FC3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1C3FF114-7100-1E03-2B28-28CDC7599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F4FBB-0373-6600-1BCE-8A576E50B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5E29-1636-4935-B854-B981792D6A63}" type="datetime1">
              <a:rPr lang="en-US" smtClean="0"/>
              <a:t>8/24/2025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60C69-FC02-EE5B-1475-588BDC00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91A15AB2-6A70-5C26-C1FC-3974D4AB6975}"/>
              </a:ext>
            </a:extLst>
          </p:cNvPr>
          <p:cNvSpPr txBox="1">
            <a:spLocks/>
          </p:cNvSpPr>
          <p:nvPr/>
        </p:nvSpPr>
        <p:spPr>
          <a:xfrm>
            <a:off x="838200" y="693737"/>
            <a:ext cx="10515600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spc="300" dirty="0"/>
              <a:t>C LANGUAGE</a:t>
            </a:r>
            <a:endParaRPr lang="en-US" sz="3600" spc="300" dirty="0">
              <a:latin typeface="+mn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4B9760-C7FB-3CC2-68FE-9502413DEC0C}"/>
              </a:ext>
            </a:extLst>
          </p:cNvPr>
          <p:cNvSpPr/>
          <p:nvPr/>
        </p:nvSpPr>
        <p:spPr>
          <a:xfrm>
            <a:off x="12612707" y="2525773"/>
            <a:ext cx="11118372" cy="2516353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General-purpose language, applicable across system and application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Structured and procedural, promotes modular and maintainable code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High performance and efficiency, close to hardware execution speed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Portable, easily compiled and executed on multiple platforms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F7CBC-3D53-F33C-3523-1017810533B6}"/>
              </a:ext>
            </a:extLst>
          </p:cNvPr>
          <p:cNvSpPr txBox="1"/>
          <p:nvPr/>
        </p:nvSpPr>
        <p:spPr>
          <a:xfrm>
            <a:off x="37835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C3CAD-8763-E9CE-4588-FB39812C240E}"/>
              </a:ext>
            </a:extLst>
          </p:cNvPr>
          <p:cNvSpPr txBox="1"/>
          <p:nvPr/>
        </p:nvSpPr>
        <p:spPr>
          <a:xfrm>
            <a:off x="854041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Common Syntax in 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58A3-8666-BB79-B9E0-1C1BFB7F3DC1}"/>
              </a:ext>
            </a:extLst>
          </p:cNvPr>
          <p:cNvSpPr txBox="1"/>
          <p:nvPr/>
        </p:nvSpPr>
        <p:spPr>
          <a:xfrm>
            <a:off x="15525749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/>
              <a:t>Key Features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5FC4A4-7434-E060-C08B-6D36D6738675}"/>
              </a:ext>
            </a:extLst>
          </p:cNvPr>
          <p:cNvSpPr/>
          <p:nvPr/>
        </p:nvSpPr>
        <p:spPr>
          <a:xfrm>
            <a:off x="815091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#include &lt;</a:t>
            </a:r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stdio.h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001E42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1E4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main()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1E42"/>
                </a:solidFill>
                <a:latin typeface="Consolas" panose="020B0609020204030204" pitchFamily="49" charset="0"/>
              </a:rPr>
              <a:t>  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1E4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x = 10;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Variable</a:t>
            </a:r>
          </a:p>
          <a:p>
            <a:r>
              <a:rPr lang="en-US" dirty="0">
                <a:solidFill>
                  <a:srgbClr val="001E42"/>
                </a:solidFill>
                <a:latin typeface="Consolas" panose="020B0609020204030204" pitchFamily="49" charset="0"/>
              </a:rPr>
              <a:t>  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1E4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 = 5 + 5;</a:t>
            </a:r>
          </a:p>
          <a:p>
            <a:endParaRPr lang="en-US" dirty="0">
              <a:solidFill>
                <a:srgbClr val="001E42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132A"/>
                </a:solidFill>
                <a:latin typeface="Consolas" panose="020B0609020204030204" pitchFamily="49" charset="0"/>
              </a:rPr>
              <a:t>   printf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("Hello, World!\n");</a:t>
            </a:r>
          </a:p>
          <a:p>
            <a:r>
              <a:rPr lang="en-US" dirty="0">
                <a:solidFill>
                  <a:srgbClr val="001E42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Statement</a:t>
            </a:r>
          </a:p>
          <a:p>
            <a:endParaRPr lang="en-US" dirty="0">
              <a:solidFill>
                <a:srgbClr val="001E42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1E42"/>
                </a:solidFill>
                <a:latin typeface="Consolas" panose="020B0609020204030204" pitchFamily="49" charset="0"/>
              </a:rPr>
              <a:t>  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1E4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0;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//Exit Status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nn-NO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6E4932-9B9D-BB0B-E17C-0A245DC29E7E}"/>
              </a:ext>
            </a:extLst>
          </p:cNvPr>
          <p:cNvSpPr/>
          <p:nvPr/>
        </p:nvSpPr>
        <p:spPr>
          <a:xfrm>
            <a:off x="4875519" y="1942369"/>
            <a:ext cx="96713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Basic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9F592C-BD85-2472-413F-A6E1EE956E61}"/>
              </a:ext>
            </a:extLst>
          </p:cNvPr>
          <p:cNvSpPr/>
          <p:nvPr/>
        </p:nvSpPr>
        <p:spPr>
          <a:xfrm>
            <a:off x="6349343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#include &lt;</a:t>
            </a:r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stdio.h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For loop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for(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0;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&lt; 5;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++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 printf("%d ",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b="1" dirty="0">
              <a:solidFill>
                <a:srgbClr val="001E42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printf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("\n\n");</a:t>
            </a:r>
          </a:p>
          <a:p>
            <a:r>
              <a:rPr lang="nn-NO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nn-NO" b="1" dirty="0">
                <a:solidFill>
                  <a:srgbClr val="001E42"/>
                </a:solidFill>
                <a:latin typeface="Consolas" panose="020B0609020204030204" pitchFamily="49" charset="0"/>
              </a:rPr>
              <a:t>return</a:t>
            </a:r>
            <a:r>
              <a:rPr lang="nn-NO" dirty="0">
                <a:solidFill>
                  <a:schemeClr val="tx1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nn-NO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34BB1A-3294-DDCD-D8F3-50FDAD88909B}"/>
              </a:ext>
            </a:extLst>
          </p:cNvPr>
          <p:cNvSpPr/>
          <p:nvPr/>
        </p:nvSpPr>
        <p:spPr>
          <a:xfrm>
            <a:off x="10409771" y="1942369"/>
            <a:ext cx="96713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Basic</a:t>
            </a:r>
          </a:p>
        </p:txBody>
      </p:sp>
      <p:pic>
        <p:nvPicPr>
          <p:cNvPr id="16" name="Picture 15" descr="Cartoon character holding a phone&#10;&#10;AI-generated content may be incorrect.">
            <a:extLst>
              <a:ext uri="{FF2B5EF4-FFF2-40B4-BE49-F238E27FC236}">
                <a16:creationId xmlns:a16="http://schemas.microsoft.com/office/drawing/2014/main" id="{5AD71DE7-7605-3019-2DE5-82E6B3502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4" b="97725" l="2778" r="97396">
                        <a14:foregroundMark x1="42708" y1="67784" x2="27083" y2="70898"/>
                        <a14:foregroundMark x1="27083" y1="70898" x2="16319" y2="83353"/>
                        <a14:foregroundMark x1="16319" y1="83353" x2="25521" y2="92096"/>
                        <a14:foregroundMark x1="25521" y1="92096" x2="30729" y2="92814"/>
                        <a14:foregroundMark x1="19444" y1="65509" x2="15451" y2="84431"/>
                        <a14:foregroundMark x1="15451" y1="84431" x2="26215" y2="91377"/>
                        <a14:foregroundMark x1="10069" y1="73054" x2="5208" y2="86108"/>
                        <a14:foregroundMark x1="5208" y1="86108" x2="10938" y2="93054"/>
                        <a14:foregroundMark x1="10938" y1="93054" x2="15451" y2="93054"/>
                        <a14:foregroundMark x1="6424" y1="80000" x2="8333" y2="92455"/>
                        <a14:foregroundMark x1="8333" y1="92455" x2="14931" y2="93892"/>
                        <a14:foregroundMark x1="3646" y1="84431" x2="2951" y2="88383"/>
                        <a14:foregroundMark x1="39063" y1="83353" x2="39583" y2="97725"/>
                        <a14:foregroundMark x1="32292" y1="81078" x2="49826" y2="80838"/>
                        <a14:foregroundMark x1="49826" y1="80838" x2="60938" y2="95569"/>
                        <a14:foregroundMark x1="60938" y1="95569" x2="60938" y2="95569"/>
                        <a14:foregroundMark x1="59201" y1="68024" x2="52778" y2="62515"/>
                        <a14:foregroundMark x1="17014" y1="44431" x2="22222" y2="48862"/>
                        <a14:foregroundMark x1="68576" y1="68623" x2="83854" y2="63353"/>
                        <a14:foregroundMark x1="82986" y1="72455" x2="90278" y2="92455"/>
                        <a14:foregroundMark x1="68924" y1="86707" x2="92361" y2="90778"/>
                        <a14:foregroundMark x1="92361" y1="90778" x2="94618" y2="90778"/>
                        <a14:foregroundMark x1="97569" y1="87545" x2="97569" y2="87545"/>
                        <a14:foregroundMark x1="55208" y1="5030" x2="55208" y2="5030"/>
                        <a14:foregroundMark x1="53993" y1="3114" x2="53993" y2="3114"/>
                        <a14:foregroundMark x1="52083" y1="13293" x2="52083" y2="13293"/>
                        <a14:foregroundMark x1="71354" y1="18084" x2="71354" y2="18084"/>
                        <a14:foregroundMark x1="76215" y1="14491" x2="76215" y2="14491"/>
                        <a14:foregroundMark x1="82292" y1="28383" x2="82292" y2="28383"/>
                        <a14:foregroundMark x1="89410" y1="24671" x2="89410" y2="24671"/>
                        <a14:backgroundMark x1="99132" y1="85868" x2="99132" y2="85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02" y="7556726"/>
            <a:ext cx="4126298" cy="5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8C9644-ECE9-4DAE-3B1C-C47C08A35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CBCF65F9-A4FA-7231-0CE6-3D19ED945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49578-6C29-E0E4-8F76-99EFA57E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5E29-1636-4935-B854-B981792D6A63}" type="datetime1">
              <a:rPr lang="en-US" smtClean="0"/>
              <a:t>8/24/2025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78240-0AF5-29D7-2C41-AA1DA486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6E400AD-7D32-4C9E-F245-D33E3684166C}"/>
              </a:ext>
            </a:extLst>
          </p:cNvPr>
          <p:cNvSpPr txBox="1">
            <a:spLocks/>
          </p:cNvSpPr>
          <p:nvPr/>
        </p:nvSpPr>
        <p:spPr>
          <a:xfrm>
            <a:off x="838200" y="693737"/>
            <a:ext cx="10515600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spc="300" dirty="0"/>
              <a:t>DRAWBACKS OF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4F132-AE89-2CF6-4D49-E3762B77F611}"/>
              </a:ext>
            </a:extLst>
          </p:cNvPr>
          <p:cNvSpPr txBox="1"/>
          <p:nvPr/>
        </p:nvSpPr>
        <p:spPr>
          <a:xfrm>
            <a:off x="2990849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Understanding C’s Weak Points</a:t>
            </a:r>
            <a:endParaRPr lang="en-US" sz="2000" spc="3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B683B76-59D1-D494-34E5-56C730885FA2}"/>
              </a:ext>
            </a:extLst>
          </p:cNvPr>
          <p:cNvSpPr/>
          <p:nvPr/>
        </p:nvSpPr>
        <p:spPr>
          <a:xfrm>
            <a:off x="838200" y="2624848"/>
            <a:ext cx="5675728" cy="2516353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 Object-Oriented Programming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Lack of Built in Error Handling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Pointer Error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 Support for Moder Feature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Lack of Namespace Support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AC3C6F-47C7-1691-F71E-8EF906E95E52}"/>
              </a:ext>
            </a:extLst>
          </p:cNvPr>
          <p:cNvSpPr/>
          <p:nvPr/>
        </p:nvSpPr>
        <p:spPr>
          <a:xfrm>
            <a:off x="12706350" y="2309373"/>
            <a:ext cx="7258050" cy="3147302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Manual memory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Limited standard library compared to modern 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 type safety for certain operations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Harder to write large-scale programs due to lack of modularity enforcement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Platform-dependent behavior for some functions and data types</a:t>
            </a:r>
          </a:p>
        </p:txBody>
      </p:sp>
      <p:pic>
        <p:nvPicPr>
          <p:cNvPr id="3" name="Picture 2" descr="Cartoon character holding a phone&#10;&#10;AI-generated content may be incorrect.">
            <a:extLst>
              <a:ext uri="{FF2B5EF4-FFF2-40B4-BE49-F238E27FC236}">
                <a16:creationId xmlns:a16="http://schemas.microsoft.com/office/drawing/2014/main" id="{A37F3FFF-43EC-EAAD-4CC0-35902CDDC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4" b="97725" l="2778" r="97396">
                        <a14:foregroundMark x1="42708" y1="67784" x2="27083" y2="70898"/>
                        <a14:foregroundMark x1="27083" y1="70898" x2="16319" y2="83353"/>
                        <a14:foregroundMark x1="16319" y1="83353" x2="25521" y2="92096"/>
                        <a14:foregroundMark x1="25521" y1="92096" x2="30729" y2="92814"/>
                        <a14:foregroundMark x1="19444" y1="65509" x2="15451" y2="84431"/>
                        <a14:foregroundMark x1="15451" y1="84431" x2="26215" y2="91377"/>
                        <a14:foregroundMark x1="10069" y1="73054" x2="5208" y2="86108"/>
                        <a14:foregroundMark x1="5208" y1="86108" x2="10938" y2="93054"/>
                        <a14:foregroundMark x1="10938" y1="93054" x2="15451" y2="93054"/>
                        <a14:foregroundMark x1="6424" y1="80000" x2="8333" y2="92455"/>
                        <a14:foregroundMark x1="8333" y1="92455" x2="14931" y2="93892"/>
                        <a14:foregroundMark x1="3646" y1="84431" x2="2951" y2="88383"/>
                        <a14:foregroundMark x1="39063" y1="83353" x2="39583" y2="97725"/>
                        <a14:foregroundMark x1="32292" y1="81078" x2="49826" y2="80838"/>
                        <a14:foregroundMark x1="49826" y1="80838" x2="60938" y2="95569"/>
                        <a14:foregroundMark x1="60938" y1="95569" x2="60938" y2="95569"/>
                        <a14:foregroundMark x1="59201" y1="68024" x2="52778" y2="62515"/>
                        <a14:foregroundMark x1="17014" y1="44431" x2="22222" y2="48862"/>
                        <a14:foregroundMark x1="68576" y1="68623" x2="83854" y2="63353"/>
                        <a14:foregroundMark x1="82986" y1="72455" x2="90278" y2="92455"/>
                        <a14:foregroundMark x1="68924" y1="86707" x2="92361" y2="90778"/>
                        <a14:foregroundMark x1="92361" y1="90778" x2="94618" y2="90778"/>
                        <a14:foregroundMark x1="97569" y1="87545" x2="97569" y2="87545"/>
                        <a14:foregroundMark x1="55208" y1="5030" x2="55208" y2="5030"/>
                        <a14:foregroundMark x1="53993" y1="3114" x2="53993" y2="3114"/>
                        <a14:foregroundMark x1="52083" y1="13293" x2="52083" y2="13293"/>
                        <a14:foregroundMark x1="71354" y1="18084" x2="71354" y2="18084"/>
                        <a14:foregroundMark x1="76215" y1="14491" x2="76215" y2="14491"/>
                        <a14:foregroundMark x1="82292" y1="28383" x2="82292" y2="28383"/>
                        <a14:foregroundMark x1="89410" y1="24671" x2="89410" y2="24671"/>
                        <a14:backgroundMark x1="99132" y1="85868" x2="99132" y2="85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51" y="892176"/>
            <a:ext cx="4126298" cy="5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8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12A37A-C14D-178F-A1A2-119EFEFCA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A06F04FC-72DD-0FA0-1278-115DCAB63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DCDDC-5D1E-EFE1-9A5E-28BE34CB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5E29-1636-4935-B854-B981792D6A63}" type="datetime1">
              <a:rPr lang="en-US" smtClean="0"/>
              <a:t>8/24/2025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753F-90FB-B41B-9326-4D527B20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86E54CB-4239-1C8C-EEF0-627B22BAE2A7}"/>
              </a:ext>
            </a:extLst>
          </p:cNvPr>
          <p:cNvSpPr txBox="1">
            <a:spLocks/>
          </p:cNvSpPr>
          <p:nvPr/>
        </p:nvSpPr>
        <p:spPr>
          <a:xfrm>
            <a:off x="838200" y="693737"/>
            <a:ext cx="10515600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spc="300" dirty="0"/>
              <a:t>DRAWBACKS OF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17F46-C073-5AF1-20A3-9344405FFD8D}"/>
              </a:ext>
            </a:extLst>
          </p:cNvPr>
          <p:cNvSpPr txBox="1"/>
          <p:nvPr/>
        </p:nvSpPr>
        <p:spPr>
          <a:xfrm>
            <a:off x="2990849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Understanding C’s Weak Points</a:t>
            </a:r>
            <a:endParaRPr lang="en-US" sz="2000" spc="3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95352DB-C96E-40C6-99C0-CF77A31616C5}"/>
              </a:ext>
            </a:extLst>
          </p:cNvPr>
          <p:cNvSpPr/>
          <p:nvPr/>
        </p:nvSpPr>
        <p:spPr>
          <a:xfrm>
            <a:off x="-7086600" y="2624848"/>
            <a:ext cx="5675728" cy="2516353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 Object-Oriented Programming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Lack of Built in Error Handling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Pointer Error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 Support for Moder Feature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Lack of Namespace Support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CB11AE3-057D-C7CA-1318-552CC7790F0A}"/>
              </a:ext>
            </a:extLst>
          </p:cNvPr>
          <p:cNvSpPr/>
          <p:nvPr/>
        </p:nvSpPr>
        <p:spPr>
          <a:xfrm>
            <a:off x="4400550" y="2624848"/>
            <a:ext cx="7162800" cy="2516354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Manual memory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Limited standard library compared to modern 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 type safety for certain operations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Harder to write large-scale programs due to lack of modularity enforcement</a:t>
            </a:r>
          </a:p>
        </p:txBody>
      </p:sp>
      <p:pic>
        <p:nvPicPr>
          <p:cNvPr id="2" name="Picture 1" descr="A blue hexagon with a white letter c and plus symbol&#10;&#10;AI-generated content may be incorrect.">
            <a:extLst>
              <a:ext uri="{FF2B5EF4-FFF2-40B4-BE49-F238E27FC236}">
                <a16:creationId xmlns:a16="http://schemas.microsoft.com/office/drawing/2014/main" id="{4FD59284-80BC-6240-0F1E-58ADEA45C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8" t="15162" r="25859" b="14137"/>
          <a:stretch>
            <a:fillRect/>
          </a:stretch>
        </p:blipFill>
        <p:spPr>
          <a:xfrm>
            <a:off x="4078434" y="7674323"/>
            <a:ext cx="4035130" cy="3929953"/>
          </a:xfrm>
          <a:prstGeom prst="rect">
            <a:avLst/>
          </a:prstGeom>
        </p:spPr>
      </p:pic>
      <p:pic>
        <p:nvPicPr>
          <p:cNvPr id="3" name="Picture 2" descr="Cartoon character holding a phone&#10;&#10;AI-generated content may be incorrect.">
            <a:extLst>
              <a:ext uri="{FF2B5EF4-FFF2-40B4-BE49-F238E27FC236}">
                <a16:creationId xmlns:a16="http://schemas.microsoft.com/office/drawing/2014/main" id="{F7AB69B5-1F72-6D2B-5E1C-4D9759121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14" b="97725" l="2778" r="97396">
                        <a14:foregroundMark x1="42708" y1="67784" x2="27083" y2="70898"/>
                        <a14:foregroundMark x1="27083" y1="70898" x2="16319" y2="83353"/>
                        <a14:foregroundMark x1="16319" y1="83353" x2="25521" y2="92096"/>
                        <a14:foregroundMark x1="25521" y1="92096" x2="30729" y2="92814"/>
                        <a14:foregroundMark x1="19444" y1="65509" x2="15451" y2="84431"/>
                        <a14:foregroundMark x1="15451" y1="84431" x2="26215" y2="91377"/>
                        <a14:foregroundMark x1="10069" y1="73054" x2="5208" y2="86108"/>
                        <a14:foregroundMark x1="5208" y1="86108" x2="10938" y2="93054"/>
                        <a14:foregroundMark x1="10938" y1="93054" x2="15451" y2="93054"/>
                        <a14:foregroundMark x1="6424" y1="80000" x2="8333" y2="92455"/>
                        <a14:foregroundMark x1="8333" y1="92455" x2="14931" y2="93892"/>
                        <a14:foregroundMark x1="3646" y1="84431" x2="2951" y2="88383"/>
                        <a14:foregroundMark x1="39063" y1="83353" x2="39583" y2="97725"/>
                        <a14:foregroundMark x1="32292" y1="81078" x2="49826" y2="80838"/>
                        <a14:foregroundMark x1="49826" y1="80838" x2="60938" y2="95569"/>
                        <a14:foregroundMark x1="60938" y1="95569" x2="60938" y2="95569"/>
                        <a14:foregroundMark x1="59201" y1="68024" x2="52778" y2="62515"/>
                        <a14:foregroundMark x1="17014" y1="44431" x2="22222" y2="48862"/>
                        <a14:foregroundMark x1="68576" y1="68623" x2="83854" y2="63353"/>
                        <a14:foregroundMark x1="82986" y1="72455" x2="90278" y2="92455"/>
                        <a14:foregroundMark x1="68924" y1="86707" x2="92361" y2="90778"/>
                        <a14:foregroundMark x1="92361" y1="90778" x2="94618" y2="90778"/>
                        <a14:foregroundMark x1="97569" y1="87545" x2="97569" y2="87545"/>
                        <a14:foregroundMark x1="55208" y1="5030" x2="55208" y2="5030"/>
                        <a14:foregroundMark x1="53993" y1="3114" x2="53993" y2="3114"/>
                        <a14:foregroundMark x1="52083" y1="13293" x2="52083" y2="13293"/>
                        <a14:foregroundMark x1="71354" y1="18084" x2="71354" y2="18084"/>
                        <a14:foregroundMark x1="76215" y1="14491" x2="76215" y2="14491"/>
                        <a14:foregroundMark x1="82292" y1="28383" x2="82292" y2="28383"/>
                        <a14:foregroundMark x1="89410" y1="24671" x2="89410" y2="24671"/>
                        <a14:backgroundMark x1="99132" y1="85868" x2="99132" y2="85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9" y="892176"/>
            <a:ext cx="4126298" cy="5981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12320-C66C-F535-6CF0-C5EBCF0F636D}"/>
              </a:ext>
            </a:extLst>
          </p:cNvPr>
          <p:cNvSpPr txBox="1"/>
          <p:nvPr/>
        </p:nvSpPr>
        <p:spPr>
          <a:xfrm>
            <a:off x="11284219" y="4867996"/>
            <a:ext cx="624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94C2E8"/>
                </a:solidFill>
              </a:rPr>
              <a:t>[3]   </a:t>
            </a:r>
          </a:p>
        </p:txBody>
      </p:sp>
    </p:spTree>
    <p:extLst>
      <p:ext uri="{BB962C8B-B14F-4D97-AF65-F5344CB8AC3E}">
        <p14:creationId xmlns:p14="http://schemas.microsoft.com/office/powerpoint/2010/main" val="381608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05B7D-C770-C3D6-579D-FCD526F7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AA097BD7-7A8A-472F-E431-6C19F9FCF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9F15C-3147-16E9-C2C7-8A1FAC02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5E29-1636-4935-B854-B981792D6A63}" type="datetime1">
              <a:rPr lang="en-US" smtClean="0"/>
              <a:t>8/24/2025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D58D2-C3F5-C1E8-1F18-26DBAD605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D616EDED-B265-EFC6-16DF-0D181956F18F}"/>
              </a:ext>
            </a:extLst>
          </p:cNvPr>
          <p:cNvSpPr txBox="1">
            <a:spLocks/>
          </p:cNvSpPr>
          <p:nvPr/>
        </p:nvSpPr>
        <p:spPr>
          <a:xfrm>
            <a:off x="838200" y="-3802063"/>
            <a:ext cx="10515600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spc="300" dirty="0"/>
              <a:t>DRAWBACKS OF 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3E6A2-D1E1-92E2-CC55-41D93077546D}"/>
              </a:ext>
            </a:extLst>
          </p:cNvPr>
          <p:cNvSpPr txBox="1"/>
          <p:nvPr/>
        </p:nvSpPr>
        <p:spPr>
          <a:xfrm>
            <a:off x="2990849" y="-30861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Understanding C’s Weak Points</a:t>
            </a:r>
            <a:endParaRPr lang="en-US" sz="2000" spc="300" dirty="0"/>
          </a:p>
        </p:txBody>
      </p:sp>
      <p:pic>
        <p:nvPicPr>
          <p:cNvPr id="3" name="Picture 2" descr="Cartoon character holding a phone&#10;&#10;AI-generated content may be incorrect.">
            <a:extLst>
              <a:ext uri="{FF2B5EF4-FFF2-40B4-BE49-F238E27FC236}">
                <a16:creationId xmlns:a16="http://schemas.microsoft.com/office/drawing/2014/main" id="{F7FAE243-AB16-BFE9-4448-9D34A611D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4" b="97725" l="2778" r="97396">
                        <a14:foregroundMark x1="42708" y1="67784" x2="27083" y2="70898"/>
                        <a14:foregroundMark x1="27083" y1="70898" x2="16319" y2="83353"/>
                        <a14:foregroundMark x1="16319" y1="83353" x2="25521" y2="92096"/>
                        <a14:foregroundMark x1="25521" y1="92096" x2="30729" y2="92814"/>
                        <a14:foregroundMark x1="19444" y1="65509" x2="15451" y2="84431"/>
                        <a14:foregroundMark x1="15451" y1="84431" x2="26215" y2="91377"/>
                        <a14:foregroundMark x1="10069" y1="73054" x2="5208" y2="86108"/>
                        <a14:foregroundMark x1="5208" y1="86108" x2="10938" y2="93054"/>
                        <a14:foregroundMark x1="10938" y1="93054" x2="15451" y2="93054"/>
                        <a14:foregroundMark x1="6424" y1="80000" x2="8333" y2="92455"/>
                        <a14:foregroundMark x1="8333" y1="92455" x2="14931" y2="93892"/>
                        <a14:foregroundMark x1="3646" y1="84431" x2="2951" y2="88383"/>
                        <a14:foregroundMark x1="39063" y1="83353" x2="39583" y2="97725"/>
                        <a14:foregroundMark x1="32292" y1="81078" x2="49826" y2="80838"/>
                        <a14:foregroundMark x1="49826" y1="80838" x2="60938" y2="95569"/>
                        <a14:foregroundMark x1="60938" y1="95569" x2="60938" y2="95569"/>
                        <a14:foregroundMark x1="59201" y1="68024" x2="52778" y2="62515"/>
                        <a14:foregroundMark x1="17014" y1="44431" x2="22222" y2="48862"/>
                        <a14:foregroundMark x1="68576" y1="68623" x2="83854" y2="63353"/>
                        <a14:foregroundMark x1="82986" y1="72455" x2="90278" y2="92455"/>
                        <a14:foregroundMark x1="68924" y1="86707" x2="92361" y2="90778"/>
                        <a14:foregroundMark x1="92361" y1="90778" x2="94618" y2="90778"/>
                        <a14:foregroundMark x1="97569" y1="87545" x2="97569" y2="87545"/>
                        <a14:foregroundMark x1="55208" y1="5030" x2="55208" y2="5030"/>
                        <a14:foregroundMark x1="53993" y1="3114" x2="53993" y2="3114"/>
                        <a14:foregroundMark x1="52083" y1="13293" x2="52083" y2="13293"/>
                        <a14:foregroundMark x1="71354" y1="18084" x2="71354" y2="18084"/>
                        <a14:foregroundMark x1="76215" y1="14491" x2="76215" y2="14491"/>
                        <a14:foregroundMark x1="82292" y1="28383" x2="82292" y2="28383"/>
                        <a14:foregroundMark x1="89410" y1="24671" x2="89410" y2="24671"/>
                        <a14:backgroundMark x1="99132" y1="85868" x2="99132" y2="858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9" y="-6651624"/>
            <a:ext cx="4126298" cy="598169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1EFD99-FA68-8E5A-CBCA-BB43A841A376}"/>
              </a:ext>
            </a:extLst>
          </p:cNvPr>
          <p:cNvSpPr/>
          <p:nvPr/>
        </p:nvSpPr>
        <p:spPr>
          <a:xfrm>
            <a:off x="4400550" y="-4918952"/>
            <a:ext cx="7162800" cy="2516354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Manual memory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Limited standard library compared to modern languages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 type safety for certain operations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Harder to write large-scale programs due to lack of modularity enforcement</a:t>
            </a:r>
          </a:p>
        </p:txBody>
      </p:sp>
      <p:pic>
        <p:nvPicPr>
          <p:cNvPr id="2" name="Picture 1" descr="A blue hexagon with a white letter c and plus symbol&#10;&#10;AI-generated content may be incorrect.">
            <a:extLst>
              <a:ext uri="{FF2B5EF4-FFF2-40B4-BE49-F238E27FC236}">
                <a16:creationId xmlns:a16="http://schemas.microsoft.com/office/drawing/2014/main" id="{676C1DE9-374E-C5C6-86D6-3B6716CA0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8" t="15162" r="25859" b="14137"/>
          <a:stretch>
            <a:fillRect/>
          </a:stretch>
        </p:blipFill>
        <p:spPr>
          <a:xfrm>
            <a:off x="4078434" y="1464023"/>
            <a:ext cx="4035130" cy="39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9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9EBE55-6AF7-967A-1562-02AB50255F23}"/>
              </a:ext>
            </a:extLst>
          </p:cNvPr>
          <p:cNvSpPr/>
          <p:nvPr/>
        </p:nvSpPr>
        <p:spPr>
          <a:xfrm>
            <a:off x="3087878" y="2389753"/>
            <a:ext cx="8169729" cy="2922527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5A4D56-AA4A-6252-52D7-CF3BEA57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C9D12-889D-0F67-B837-8029CDFC70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0278" y="2607210"/>
            <a:ext cx="7843157" cy="367084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C++ is a cross-platform language that can be used to create high-performance applications.</a:t>
            </a:r>
          </a:p>
          <a:p>
            <a:pPr algn="just"/>
            <a:r>
              <a:rPr lang="en-US" sz="2400" dirty="0"/>
              <a:t>C++ was developed by Bjarne Stroustrup, as an extension to the C language.</a:t>
            </a:r>
          </a:p>
          <a:p>
            <a:pPr algn="just"/>
            <a:r>
              <a:rPr lang="en-US" sz="2400" dirty="0"/>
              <a:t>The language was updated 5 major times in 2011, 2014, 2017, 2020, and 2023 to C++11, C++14, C++17, C++20, and C++23.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1" name="Picture 10" descr="A blue hexagon with a white letter c and plus symbol&#10;&#10;AI-generated content may be incorrect.">
            <a:extLst>
              <a:ext uri="{FF2B5EF4-FFF2-40B4-BE49-F238E27FC236}">
                <a16:creationId xmlns:a16="http://schemas.microsoft.com/office/drawing/2014/main" id="{45DCD5BE-5A23-80FD-9DAB-9F565E4FE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8" t="15162" r="25859" b="14137"/>
          <a:stretch>
            <a:fillRect/>
          </a:stretch>
        </p:blipFill>
        <p:spPr>
          <a:xfrm>
            <a:off x="46820" y="2486508"/>
            <a:ext cx="3041058" cy="2961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07E7B-15B6-0A4B-1FC1-9DA8EEE5C9FB}"/>
              </a:ext>
            </a:extLst>
          </p:cNvPr>
          <p:cNvSpPr txBox="1"/>
          <p:nvPr/>
        </p:nvSpPr>
        <p:spPr>
          <a:xfrm>
            <a:off x="2990849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/>
              <a:t>What is C++?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01D3463-1F36-7BF3-B678-E640D0A1EB4B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3325ABB-427C-7021-AFB3-3F87821A8121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86CD496-27C7-46E5-22ED-43D581291D3B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9CDBDC0-356E-8914-1351-EE4045DE4976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C99D763-AD43-768F-5137-36845D79A7D1}"/>
              </a:ext>
            </a:extLst>
          </p:cNvPr>
          <p:cNvSpPr/>
          <p:nvPr/>
        </p:nvSpPr>
        <p:spPr>
          <a:xfrm>
            <a:off x="11602393" y="338244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D6376D-EA66-FD40-DCF6-4250F2CC4439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10D1AE8-312B-1B70-2BFE-7EAC5CE43BB9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7D3A5C-72F4-4C5D-AD8C-783F5B627C1A}"/>
              </a:ext>
            </a:extLst>
          </p:cNvPr>
          <p:cNvSpPr/>
          <p:nvPr/>
        </p:nvSpPr>
        <p:spPr>
          <a:xfrm>
            <a:off x="11602393" y="395012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AD728F-56CB-6815-F5F5-B138A29B6624}"/>
              </a:ext>
            </a:extLst>
          </p:cNvPr>
          <p:cNvSpPr txBox="1"/>
          <p:nvPr/>
        </p:nvSpPr>
        <p:spPr>
          <a:xfrm>
            <a:off x="11602393" y="642456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CA91137-5F87-68E6-D7E6-0BF4090B7BE9}"/>
              </a:ext>
            </a:extLst>
          </p:cNvPr>
          <p:cNvSpPr/>
          <p:nvPr/>
        </p:nvSpPr>
        <p:spPr>
          <a:xfrm>
            <a:off x="-11025698" y="2525772"/>
            <a:ext cx="10515600" cy="2684857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F804E5C1-3545-F802-709E-BFF0C6648E12}"/>
              </a:ext>
            </a:extLst>
          </p:cNvPr>
          <p:cNvSpPr txBox="1">
            <a:spLocks/>
          </p:cNvSpPr>
          <p:nvPr/>
        </p:nvSpPr>
        <p:spPr>
          <a:xfrm>
            <a:off x="-10873298" y="2743230"/>
            <a:ext cx="10226180" cy="246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C++ is one of the world's most popular programming languages.</a:t>
            </a:r>
          </a:p>
          <a:p>
            <a:pPr algn="just"/>
            <a:r>
              <a:rPr lang="en-US" sz="2400" dirty="0"/>
              <a:t>C++ can be found in today's operating systems, Graphical User Interfaces, and embedded systems.</a:t>
            </a:r>
          </a:p>
          <a:p>
            <a:pPr algn="just"/>
            <a:r>
              <a:rPr lang="en-US" sz="2400" dirty="0"/>
              <a:t>C++ is an object-oriented programming language which gives a clear structure to programs and allows code to be reused, lowering development costs.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647C3F-7EF5-78B1-FA4E-032291D72F17}"/>
              </a:ext>
            </a:extLst>
          </p:cNvPr>
          <p:cNvSpPr txBox="1"/>
          <p:nvPr/>
        </p:nvSpPr>
        <p:spPr>
          <a:xfrm>
            <a:off x="-10697913" y="1409700"/>
            <a:ext cx="8363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Prefer C++?</a:t>
            </a:r>
            <a:endParaRPr lang="en-US" sz="2000" spc="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C9E17C-28B5-5BF7-2DC4-2F43609B04AA}"/>
              </a:ext>
            </a:extLst>
          </p:cNvPr>
          <p:cNvSpPr txBox="1"/>
          <p:nvPr/>
        </p:nvSpPr>
        <p:spPr>
          <a:xfrm>
            <a:off x="10718163" y="5274396"/>
            <a:ext cx="624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94C2E8"/>
                </a:solidFill>
              </a:rPr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162298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7BBB5-8719-1AA3-309D-1A4C7B07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A4FCBDD8-1381-921A-01BF-63475DE70C29}"/>
              </a:ext>
            </a:extLst>
          </p:cNvPr>
          <p:cNvSpPr txBox="1"/>
          <p:nvPr/>
        </p:nvSpPr>
        <p:spPr>
          <a:xfrm>
            <a:off x="838201" y="1409700"/>
            <a:ext cx="3283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Prefer C++?</a:t>
            </a:r>
            <a:endParaRPr lang="en-US" sz="2000" spc="3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713268-E9E2-8711-B243-F39FE6AA692A}"/>
              </a:ext>
            </a:extLst>
          </p:cNvPr>
          <p:cNvSpPr/>
          <p:nvPr/>
        </p:nvSpPr>
        <p:spPr>
          <a:xfrm>
            <a:off x="-11508177" y="2760803"/>
            <a:ext cx="10515600" cy="2467399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A0E0DB-9886-8A61-FBFC-FF15D54FA210}"/>
              </a:ext>
            </a:extLst>
          </p:cNvPr>
          <p:cNvSpPr txBox="1">
            <a:spLocks/>
          </p:cNvSpPr>
          <p:nvPr/>
        </p:nvSpPr>
        <p:spPr>
          <a:xfrm>
            <a:off x="-11355777" y="2978261"/>
            <a:ext cx="10226180" cy="246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C++ is portable and can be used to develop applications that can be adapted to multiple platforms.</a:t>
            </a:r>
          </a:p>
          <a:p>
            <a:pPr algn="just"/>
            <a:r>
              <a:rPr lang="en-US" sz="2400" dirty="0"/>
              <a:t>C++ is fun and easy to learn!</a:t>
            </a:r>
          </a:p>
          <a:p>
            <a:pPr algn="just"/>
            <a:r>
              <a:rPr lang="en-US" sz="2400" dirty="0"/>
              <a:t>As C++ is close to C, C# and Java, it makes it easy for programmers to switch to C++ or vice versa.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B7A338C-2EA1-F833-312D-04A5FD28D9D9}"/>
              </a:ext>
            </a:extLst>
          </p:cNvPr>
          <p:cNvSpPr/>
          <p:nvPr/>
        </p:nvSpPr>
        <p:spPr>
          <a:xfrm>
            <a:off x="664028" y="2525772"/>
            <a:ext cx="10515600" cy="2684857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B8E8ED34-6E75-196C-D8CE-C5F460A484D1}"/>
              </a:ext>
            </a:extLst>
          </p:cNvPr>
          <p:cNvSpPr txBox="1">
            <a:spLocks/>
          </p:cNvSpPr>
          <p:nvPr/>
        </p:nvSpPr>
        <p:spPr>
          <a:xfrm>
            <a:off x="816428" y="2743230"/>
            <a:ext cx="10226180" cy="246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C++ is one of the world's most popular programming languages.</a:t>
            </a:r>
          </a:p>
          <a:p>
            <a:pPr algn="just"/>
            <a:r>
              <a:rPr lang="en-US" sz="2400" dirty="0"/>
              <a:t>C++ can be found in today's operating systems, Graphical User Interfaces, and embedded systems.</a:t>
            </a:r>
          </a:p>
          <a:p>
            <a:pPr algn="just"/>
            <a:r>
              <a:rPr lang="en-US" sz="2400" dirty="0"/>
              <a:t>C++ is an object-oriented programming language which gives a clear structure to programs and allows code to be reused, lowering development costs.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C6A5B-46AC-0D64-0290-1E7CC97E337F}"/>
              </a:ext>
            </a:extLst>
          </p:cNvPr>
          <p:cNvSpPr/>
          <p:nvPr/>
        </p:nvSpPr>
        <p:spPr>
          <a:xfrm>
            <a:off x="16269312" y="2389753"/>
            <a:ext cx="8169729" cy="2922527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8CC51-7E07-3F25-AB1C-B1091F5B4F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21712" y="2607210"/>
            <a:ext cx="7843157" cy="367084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C++ is a cross-platform language that can be used to create high-performance applications.</a:t>
            </a:r>
          </a:p>
          <a:p>
            <a:pPr algn="just"/>
            <a:r>
              <a:rPr lang="en-US" sz="2400" dirty="0"/>
              <a:t>C++ was developed by Bjarne Stroustrup, as an extension to the C language.</a:t>
            </a:r>
          </a:p>
          <a:p>
            <a:pPr algn="just"/>
            <a:r>
              <a:rPr lang="en-US" sz="2400" dirty="0"/>
              <a:t>The language was updated 5 major times in 2011, 2014, 2017, 2020, and 2023 to C++11, C++14, C++17, C++20, and C++23.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1" name="Picture 10" descr="A blue hexagon with a white letter c and plus symbol&#10;&#10;AI-generated content may be incorrect.">
            <a:extLst>
              <a:ext uri="{FF2B5EF4-FFF2-40B4-BE49-F238E27FC236}">
                <a16:creationId xmlns:a16="http://schemas.microsoft.com/office/drawing/2014/main" id="{92901175-5298-2461-E7E0-C667073C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8" t="15162" r="25859" b="14137"/>
          <a:stretch>
            <a:fillRect/>
          </a:stretch>
        </p:blipFill>
        <p:spPr>
          <a:xfrm>
            <a:off x="13228254" y="2486508"/>
            <a:ext cx="3041058" cy="29617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94F9D75-DB95-3BCA-A165-06E433E6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31C67CC-6B44-CB94-5D7E-356167B851B8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35E0919-3DC8-E561-9D50-F229AF748F8E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41CE292-0818-DD85-F629-331413D9CAFB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D0A3C63-50AC-821D-9DE8-95234A01380A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8EB19F1-8E11-CA67-9C9C-42B1970FA9D0}"/>
              </a:ext>
            </a:extLst>
          </p:cNvPr>
          <p:cNvSpPr/>
          <p:nvPr/>
        </p:nvSpPr>
        <p:spPr>
          <a:xfrm>
            <a:off x="11602393" y="338244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D813688-5FF6-A5B3-3517-930093D2830D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B038A59-5D50-D937-0A06-80ACC3FF49DD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E429AD1-3B83-7A09-27A9-399EBC709212}"/>
              </a:ext>
            </a:extLst>
          </p:cNvPr>
          <p:cNvSpPr/>
          <p:nvPr/>
        </p:nvSpPr>
        <p:spPr>
          <a:xfrm>
            <a:off x="11602393" y="139381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655B42-076E-4911-8214-AB67832DA78A}"/>
              </a:ext>
            </a:extLst>
          </p:cNvPr>
          <p:cNvSpPr txBox="1"/>
          <p:nvPr/>
        </p:nvSpPr>
        <p:spPr>
          <a:xfrm>
            <a:off x="11602393" y="1639827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263C78-2E9B-73D0-ACE9-13DA3984C279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</p:spTree>
    <p:extLst>
      <p:ext uri="{BB962C8B-B14F-4D97-AF65-F5344CB8AC3E}">
        <p14:creationId xmlns:p14="http://schemas.microsoft.com/office/powerpoint/2010/main" val="25000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A999C-B74E-A6A8-57C3-71645115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A9596B83-ACA2-EEA6-BB35-47A243FF3154}"/>
              </a:ext>
            </a:extLst>
          </p:cNvPr>
          <p:cNvSpPr txBox="1"/>
          <p:nvPr/>
        </p:nvSpPr>
        <p:spPr>
          <a:xfrm>
            <a:off x="838201" y="1409700"/>
            <a:ext cx="3283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Prefer C++?</a:t>
            </a:r>
            <a:endParaRPr lang="en-US" sz="2000" spc="3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48C2AF-78D7-796C-C7EE-0D52C4812353}"/>
              </a:ext>
            </a:extLst>
          </p:cNvPr>
          <p:cNvSpPr/>
          <p:nvPr/>
        </p:nvSpPr>
        <p:spPr>
          <a:xfrm>
            <a:off x="495300" y="2760075"/>
            <a:ext cx="10515600" cy="2467399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5DF78E2-B616-68F2-748E-7E77E40ED6CF}"/>
              </a:ext>
            </a:extLst>
          </p:cNvPr>
          <p:cNvSpPr txBox="1">
            <a:spLocks/>
          </p:cNvSpPr>
          <p:nvPr/>
        </p:nvSpPr>
        <p:spPr>
          <a:xfrm>
            <a:off x="647700" y="2977533"/>
            <a:ext cx="10226180" cy="2737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C++ is portable and can be used to develop applications that can be adapted to multiple platforms.</a:t>
            </a:r>
          </a:p>
          <a:p>
            <a:pPr algn="just"/>
            <a:r>
              <a:rPr lang="en-US" sz="2400" dirty="0"/>
              <a:t>C++ is fun and easy to learn!</a:t>
            </a:r>
          </a:p>
          <a:p>
            <a:pPr algn="just"/>
            <a:r>
              <a:rPr lang="en-US" sz="2400" dirty="0"/>
              <a:t>As C++ is close to C, C# and Java, it makes it easy for programmers to switch to C++ or vice versa.</a:t>
            </a:r>
          </a:p>
        </p:txBody>
      </p:sp>
      <p:pic>
        <p:nvPicPr>
          <p:cNvPr id="12" name="Picture 11" descr="A timeline of a language version&#10;&#10;AI-generated content may be incorrect.">
            <a:extLst>
              <a:ext uri="{FF2B5EF4-FFF2-40B4-BE49-F238E27FC236}">
                <a16:creationId xmlns:a16="http://schemas.microsoft.com/office/drawing/2014/main" id="{1074ADB1-1112-F152-EC9B-7AA4ED253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6" b="4805"/>
          <a:stretch>
            <a:fillRect/>
          </a:stretch>
        </p:blipFill>
        <p:spPr>
          <a:xfrm>
            <a:off x="-7429789" y="2048862"/>
            <a:ext cx="7201477" cy="416997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A49BFD5-0349-7E8C-7D73-55B9AF0945F3}"/>
              </a:ext>
            </a:extLst>
          </p:cNvPr>
          <p:cNvSpPr/>
          <p:nvPr/>
        </p:nvSpPr>
        <p:spPr>
          <a:xfrm>
            <a:off x="14380037" y="2525772"/>
            <a:ext cx="10515600" cy="2684857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6E8BDD5-8987-F95E-161F-F68C8A2AE67B}"/>
              </a:ext>
            </a:extLst>
          </p:cNvPr>
          <p:cNvSpPr txBox="1">
            <a:spLocks/>
          </p:cNvSpPr>
          <p:nvPr/>
        </p:nvSpPr>
        <p:spPr>
          <a:xfrm>
            <a:off x="14532437" y="2743230"/>
            <a:ext cx="10226180" cy="246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C++ is one of the world's most popular programming languages.</a:t>
            </a:r>
          </a:p>
          <a:p>
            <a:pPr algn="just"/>
            <a:r>
              <a:rPr lang="en-US" sz="2400" dirty="0"/>
              <a:t>C++ can be found in today's operating systems, Graphical User Interfaces, and embedded systems.</a:t>
            </a:r>
          </a:p>
          <a:p>
            <a:pPr algn="just"/>
            <a:r>
              <a:rPr lang="en-US" sz="2400" dirty="0"/>
              <a:t>C++ is an object-oriented programming language which gives a clear structure to programs and allows code to be reused, lowering development costs.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1022B2-445E-F5C1-7FF6-2585EB23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2D38DC3-CC3F-CE2E-9B2F-5954F77D4AB1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60B1BD0-59EE-EF9F-2B13-41B4AF2C47D9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503C62B-7921-C716-51EC-67845EABBCF6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23606DC-5B39-C26B-8F32-2390F175C071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101D40A-D6B1-AFDD-D944-59ABAF80F9CD}"/>
              </a:ext>
            </a:extLst>
          </p:cNvPr>
          <p:cNvSpPr/>
          <p:nvPr/>
        </p:nvSpPr>
        <p:spPr>
          <a:xfrm>
            <a:off x="11602393" y="338244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EFDA9CE-4876-EF97-39F6-0432D241FF37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D05432D-2648-3851-A3B6-9645E87CB4D7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3AED556-95F9-22DF-ADC9-1FC40C53CBEB}"/>
              </a:ext>
            </a:extLst>
          </p:cNvPr>
          <p:cNvSpPr/>
          <p:nvPr/>
        </p:nvSpPr>
        <p:spPr>
          <a:xfrm>
            <a:off x="11602393" y="139381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59A99D-44C5-8B07-09EE-95C4E1C7DD61}"/>
              </a:ext>
            </a:extLst>
          </p:cNvPr>
          <p:cNvSpPr txBox="1"/>
          <p:nvPr/>
        </p:nvSpPr>
        <p:spPr>
          <a:xfrm>
            <a:off x="11602393" y="1639827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97E58A-4DBC-F660-E1AE-5EB37BBE1366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2E9C5-EF4F-32C5-3DB5-B09F7F8BC841}"/>
              </a:ext>
            </a:extLst>
          </p:cNvPr>
          <p:cNvSpPr txBox="1"/>
          <p:nvPr/>
        </p:nvSpPr>
        <p:spPr>
          <a:xfrm>
            <a:off x="-9086849" y="1409700"/>
            <a:ext cx="3283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History of C++</a:t>
            </a:r>
          </a:p>
        </p:txBody>
      </p:sp>
    </p:spTree>
    <p:extLst>
      <p:ext uri="{BB962C8B-B14F-4D97-AF65-F5344CB8AC3E}">
        <p14:creationId xmlns:p14="http://schemas.microsoft.com/office/powerpoint/2010/main" val="232175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E1B0-0BFB-D2B3-FAD7-4AE616F72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2D1CBA-1E0A-7EC4-E289-1C5E1480B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40976"/>
              </p:ext>
            </p:extLst>
          </p:nvPr>
        </p:nvGraphicFramePr>
        <p:xfrm>
          <a:off x="-24081664" y="2035943"/>
          <a:ext cx="10483917" cy="37860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4371">
                  <a:extLst>
                    <a:ext uri="{9D8B030D-6E8A-4147-A177-3AD203B41FA5}">
                      <a16:colId xmlns:a16="http://schemas.microsoft.com/office/drawing/2014/main" val="841771102"/>
                    </a:ext>
                  </a:extLst>
                </a:gridCol>
                <a:gridCol w="4359729">
                  <a:extLst>
                    <a:ext uri="{9D8B030D-6E8A-4147-A177-3AD203B41FA5}">
                      <a16:colId xmlns:a16="http://schemas.microsoft.com/office/drawing/2014/main" val="3751080651"/>
                    </a:ext>
                  </a:extLst>
                </a:gridCol>
                <a:gridCol w="4349817">
                  <a:extLst>
                    <a:ext uri="{9D8B030D-6E8A-4147-A177-3AD203B41FA5}">
                      <a16:colId xmlns:a16="http://schemas.microsoft.com/office/drawing/2014/main" val="1981516815"/>
                    </a:ext>
                  </a:extLst>
                </a:gridCol>
              </a:tblGrid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C++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2752494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Standard I/O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Uses stdio.h with scanf() and printf()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Uses iostream with cin and cout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0558227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Extension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File extension is “.c”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File extension is “.</a:t>
                      </a:r>
                      <a:r>
                        <a:rPr lang="en-US" sz="1800" b="0" dirty="0" err="1"/>
                        <a:t>cpp</a:t>
                      </a:r>
                      <a:r>
                        <a:rPr lang="en-US" sz="1800" b="0" dirty="0"/>
                        <a:t>”, “.</a:t>
                      </a:r>
                      <a:r>
                        <a:rPr lang="en-US" sz="1800" b="0" dirty="0" err="1"/>
                        <a:t>c++</a:t>
                      </a:r>
                      <a:r>
                        <a:rPr lang="en-US" sz="1800" b="0" dirty="0"/>
                        <a:t>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546956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Namespaces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Features are not present inside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Used by C++, which avoid name collisions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5220903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Overloading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Function and operator overloading is not supported in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Function and operator overloading is supported by C++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137806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6594893-6D6E-B372-751D-0C67D560B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607345"/>
              </p:ext>
            </p:extLst>
          </p:nvPr>
        </p:nvGraphicFramePr>
        <p:xfrm>
          <a:off x="-11933905" y="2031028"/>
          <a:ext cx="10483917" cy="37860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4371">
                  <a:extLst>
                    <a:ext uri="{9D8B030D-6E8A-4147-A177-3AD203B41FA5}">
                      <a16:colId xmlns:a16="http://schemas.microsoft.com/office/drawing/2014/main" val="841771102"/>
                    </a:ext>
                  </a:extLst>
                </a:gridCol>
                <a:gridCol w="4359729">
                  <a:extLst>
                    <a:ext uri="{9D8B030D-6E8A-4147-A177-3AD203B41FA5}">
                      <a16:colId xmlns:a16="http://schemas.microsoft.com/office/drawing/2014/main" val="3751080651"/>
                    </a:ext>
                  </a:extLst>
                </a:gridCol>
                <a:gridCol w="4349817">
                  <a:extLst>
                    <a:ext uri="{9D8B030D-6E8A-4147-A177-3AD203B41FA5}">
                      <a16:colId xmlns:a16="http://schemas.microsoft.com/office/drawing/2014/main" val="1981516815"/>
                    </a:ext>
                  </a:extLst>
                </a:gridCol>
              </a:tblGrid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C++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2752494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OOPs Support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Doesn’t Support OOP since it lacks polymorphism &amp; inheritance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Supports OOP as it provides polymorphism &amp; inheritance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0558227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Subset / Superset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 subset of C++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 superset of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546956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Keywords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C99 : 37, C11 : 44, C23: 59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C++11: 73, C++17: 73, C++20: 81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5220903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Encapsulation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Data and Functions are separated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Data and functions are combined into objects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137806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D38EBF1-D565-82BA-B8E7-EF03556A9776}"/>
              </a:ext>
            </a:extLst>
          </p:cNvPr>
          <p:cNvSpPr txBox="1"/>
          <p:nvPr/>
        </p:nvSpPr>
        <p:spPr>
          <a:xfrm>
            <a:off x="-11918064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 vs C++: What Sets Them Apart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C72D8-4E81-3E40-B045-515179D4F239}"/>
              </a:ext>
            </a:extLst>
          </p:cNvPr>
          <p:cNvSpPr txBox="1"/>
          <p:nvPr/>
        </p:nvSpPr>
        <p:spPr>
          <a:xfrm>
            <a:off x="854042" y="1409700"/>
            <a:ext cx="3283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History of C++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2CCA26-DAB6-307E-9AE7-A2D73C2C7E80}"/>
              </a:ext>
            </a:extLst>
          </p:cNvPr>
          <p:cNvSpPr txBox="1"/>
          <p:nvPr/>
        </p:nvSpPr>
        <p:spPr>
          <a:xfrm>
            <a:off x="14436222" y="1409700"/>
            <a:ext cx="3283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Prefer C++?</a:t>
            </a:r>
            <a:endParaRPr lang="en-US" sz="2000" spc="300" dirty="0"/>
          </a:p>
        </p:txBody>
      </p:sp>
      <p:pic>
        <p:nvPicPr>
          <p:cNvPr id="12" name="Picture 11" descr="A timeline of a language version&#10;&#10;AI-generated content may be incorrect.">
            <a:extLst>
              <a:ext uri="{FF2B5EF4-FFF2-40B4-BE49-F238E27FC236}">
                <a16:creationId xmlns:a16="http://schemas.microsoft.com/office/drawing/2014/main" id="{5F30986B-54AD-F154-E154-A1C797865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06" b="4805"/>
          <a:stretch>
            <a:fillRect/>
          </a:stretch>
        </p:blipFill>
        <p:spPr>
          <a:xfrm>
            <a:off x="2511102" y="2048862"/>
            <a:ext cx="7201477" cy="41699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7C18C3-6DE4-0F4F-5EE1-A8D2AC7CB993}"/>
              </a:ext>
            </a:extLst>
          </p:cNvPr>
          <p:cNvSpPr/>
          <p:nvPr/>
        </p:nvSpPr>
        <p:spPr>
          <a:xfrm>
            <a:off x="14093321" y="2760075"/>
            <a:ext cx="10515600" cy="2467399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386A84E-64BA-88AF-D162-2695C10EE032}"/>
              </a:ext>
            </a:extLst>
          </p:cNvPr>
          <p:cNvSpPr txBox="1">
            <a:spLocks/>
          </p:cNvSpPr>
          <p:nvPr/>
        </p:nvSpPr>
        <p:spPr>
          <a:xfrm>
            <a:off x="14245721" y="2977533"/>
            <a:ext cx="10226180" cy="246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C++ is portable and can be used to develop applications that can be adapted to multiple platforms.</a:t>
            </a:r>
          </a:p>
          <a:p>
            <a:pPr algn="just"/>
            <a:r>
              <a:rPr lang="en-US" sz="2400" dirty="0"/>
              <a:t>C++ is fun and easy to learn!</a:t>
            </a:r>
          </a:p>
          <a:p>
            <a:pPr algn="just"/>
            <a:r>
              <a:rPr lang="en-US" sz="2400" dirty="0"/>
              <a:t>As C++ is close to C, C# and Java, it makes it easy for programmers to switch to C++ or vice versa.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13B4E8-8C7F-D05C-1F45-0DFB8BA6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9001B3F-56CD-6B2B-7169-6DE475919F8D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B74A0F4-C7E7-0A76-C293-55D5364DEBC1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16E8859-082F-02F0-21EC-CB326E6157AC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4D15291-2630-85E7-B8EE-A25BEF3E0E36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CF56E64-012B-6A4F-56B2-1FD47B48C53E}"/>
              </a:ext>
            </a:extLst>
          </p:cNvPr>
          <p:cNvSpPr/>
          <p:nvPr/>
        </p:nvSpPr>
        <p:spPr>
          <a:xfrm>
            <a:off x="11602393" y="338244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836B816-25FF-3B76-BFD2-734F11A489DA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2522B24-9E96-2FC5-C666-7FF1B62EFCC8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FB872CF-EC19-E237-A5A7-0CFD3FA153A0}"/>
              </a:ext>
            </a:extLst>
          </p:cNvPr>
          <p:cNvSpPr/>
          <p:nvPr/>
        </p:nvSpPr>
        <p:spPr>
          <a:xfrm>
            <a:off x="11602393" y="2409817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79CE7C-D64D-55B0-FB31-F9020443BF80}"/>
              </a:ext>
            </a:extLst>
          </p:cNvPr>
          <p:cNvSpPr txBox="1"/>
          <p:nvPr/>
        </p:nvSpPr>
        <p:spPr>
          <a:xfrm>
            <a:off x="11602393" y="2657261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BBFEE9-F748-067D-A4AD-6C1CBEB535BA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F3583-9579-0138-38DE-1E98E8E9BC5D}"/>
              </a:ext>
            </a:extLst>
          </p:cNvPr>
          <p:cNvSpPr txBox="1"/>
          <p:nvPr/>
        </p:nvSpPr>
        <p:spPr>
          <a:xfrm>
            <a:off x="2937992" y="5964208"/>
            <a:ext cx="631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 : Timeline of C++ Versions from 1979 to 2023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3D5A3A-2808-499C-CFA1-742D3BB8CC41}"/>
              </a:ext>
            </a:extLst>
          </p:cNvPr>
          <p:cNvSpPr txBox="1"/>
          <p:nvPr/>
        </p:nvSpPr>
        <p:spPr>
          <a:xfrm>
            <a:off x="8990963" y="5608225"/>
            <a:ext cx="624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94C2E8"/>
                </a:solidFill>
              </a:rPr>
              <a:t>[5] </a:t>
            </a:r>
          </a:p>
        </p:txBody>
      </p:sp>
    </p:spTree>
    <p:extLst>
      <p:ext uri="{BB962C8B-B14F-4D97-AF65-F5344CB8AC3E}">
        <p14:creationId xmlns:p14="http://schemas.microsoft.com/office/powerpoint/2010/main" val="1761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9916B-0335-80E8-98CD-F79A69CD9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BF1B-3B3E-6CEE-151B-6BB139243A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1899"/>
            <a:ext cx="9144000" cy="15601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spc="300" dirty="0"/>
              <a:t>INTRODUCTION TO C, C++ &amp; COMPETETIVE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20E0F-F5FA-AD03-B324-3E39BE686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8214"/>
            <a:ext cx="9144000" cy="1655762"/>
          </a:xfrm>
        </p:spPr>
        <p:txBody>
          <a:bodyPr>
            <a:normAutofit/>
          </a:bodyPr>
          <a:lstStyle/>
          <a:p>
            <a:r>
              <a:rPr lang="en-US" spc="300" dirty="0"/>
              <a:t>“Basics, Syntax, and the Stepping into the World of Coding Competitions”</a:t>
            </a:r>
          </a:p>
        </p:txBody>
      </p:sp>
      <p:pic>
        <p:nvPicPr>
          <p:cNvPr id="7" name="Picture 6" descr="A blue and yellow computer monitor&#10;&#10;AI-generated content may be incorrect.">
            <a:extLst>
              <a:ext uri="{FF2B5EF4-FFF2-40B4-BE49-F238E27FC236}">
                <a16:creationId xmlns:a16="http://schemas.microsoft.com/office/drawing/2014/main" id="{D8E3D00E-C53C-3A85-A7FB-F633FB61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3632">
            <a:off x="157296" y="1085784"/>
            <a:ext cx="1740611" cy="1740611"/>
          </a:xfrm>
          <a:prstGeom prst="rect">
            <a:avLst/>
          </a:prstGeom>
        </p:spPr>
      </p:pic>
      <p:pic>
        <p:nvPicPr>
          <p:cNvPr id="5" name="Picture 4" descr="A blue hexagon with a white c and plus symbol&#10;&#10;AI-generated content may be incorrect.">
            <a:extLst>
              <a:ext uri="{FF2B5EF4-FFF2-40B4-BE49-F238E27FC236}">
                <a16:creationId xmlns:a16="http://schemas.microsoft.com/office/drawing/2014/main" id="{17ADCBE6-96D6-773D-83CC-30957F87E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321" y="3938214"/>
            <a:ext cx="2184679" cy="2184679"/>
          </a:xfrm>
          <a:prstGeom prst="rect">
            <a:avLst/>
          </a:prstGeom>
        </p:spPr>
      </p:pic>
      <p:pic>
        <p:nvPicPr>
          <p:cNvPr id="4" name="Content Placeholder 4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473FC73B-469D-43A0-F1CC-D65E63E30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49" y="7324572"/>
            <a:ext cx="1226467" cy="3586162"/>
          </a:xfrm>
          <a:prstGeom prst="rect">
            <a:avLst/>
          </a:prstGeom>
        </p:spPr>
      </p:pic>
      <p:pic>
        <p:nvPicPr>
          <p:cNvPr id="6" name="Picture 5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9D19EFD4-60DD-3A55-812E-CF06E641A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16" y="7324572"/>
            <a:ext cx="1488368" cy="3586162"/>
          </a:xfrm>
          <a:prstGeom prst="rect">
            <a:avLst/>
          </a:prstGeom>
        </p:spPr>
      </p:pic>
      <p:pic>
        <p:nvPicPr>
          <p:cNvPr id="8" name="Picture 7" descr="A silhouette of a person&#10;&#10;AI-generated content may be incorrect.">
            <a:extLst>
              <a:ext uri="{FF2B5EF4-FFF2-40B4-BE49-F238E27FC236}">
                <a16:creationId xmlns:a16="http://schemas.microsoft.com/office/drawing/2014/main" id="{26CA9419-857A-33F7-D1FB-A7B8074B78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83" y="7324572"/>
            <a:ext cx="1201364" cy="358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DFBD7-71ED-7001-6857-BD1D1ADA7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7EC038B-3FBA-98EA-0E84-5058738CE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208897"/>
              </p:ext>
            </p:extLst>
          </p:nvPr>
        </p:nvGraphicFramePr>
        <p:xfrm>
          <a:off x="-11280064" y="2035943"/>
          <a:ext cx="10483917" cy="37860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4371">
                  <a:extLst>
                    <a:ext uri="{9D8B030D-6E8A-4147-A177-3AD203B41FA5}">
                      <a16:colId xmlns:a16="http://schemas.microsoft.com/office/drawing/2014/main" val="841771102"/>
                    </a:ext>
                  </a:extLst>
                </a:gridCol>
                <a:gridCol w="4359729">
                  <a:extLst>
                    <a:ext uri="{9D8B030D-6E8A-4147-A177-3AD203B41FA5}">
                      <a16:colId xmlns:a16="http://schemas.microsoft.com/office/drawing/2014/main" val="3751080651"/>
                    </a:ext>
                  </a:extLst>
                </a:gridCol>
                <a:gridCol w="4349817">
                  <a:extLst>
                    <a:ext uri="{9D8B030D-6E8A-4147-A177-3AD203B41FA5}">
                      <a16:colId xmlns:a16="http://schemas.microsoft.com/office/drawing/2014/main" val="1981516815"/>
                    </a:ext>
                  </a:extLst>
                </a:gridCol>
              </a:tblGrid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C++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2752494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Standard I/O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Uses stdio.h with scanf() and printf()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Uses iostream with cin and cout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0558227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Extension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File extension is “.c”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File extension is “.</a:t>
                      </a:r>
                      <a:r>
                        <a:rPr lang="en-US" sz="1800" b="0" dirty="0" err="1"/>
                        <a:t>cpp</a:t>
                      </a:r>
                      <a:r>
                        <a:rPr lang="en-US" sz="1800" b="0" dirty="0"/>
                        <a:t>”, “.</a:t>
                      </a:r>
                      <a:r>
                        <a:rPr lang="en-US" sz="1800" b="0" dirty="0" err="1"/>
                        <a:t>c++</a:t>
                      </a:r>
                      <a:r>
                        <a:rPr lang="en-US" sz="1800" b="0" dirty="0"/>
                        <a:t>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546956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Namespaces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Features are not present inside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Used by C++, which avoid name collisions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5220903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Overloading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Function and operator overloading is not supported in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Function and operator overloading is supported by C++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137806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AAD128C-3116-AD55-38BF-ED7A452DF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2790"/>
              </p:ext>
            </p:extLst>
          </p:nvPr>
        </p:nvGraphicFramePr>
        <p:xfrm>
          <a:off x="867695" y="2031028"/>
          <a:ext cx="10483917" cy="37860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4371">
                  <a:extLst>
                    <a:ext uri="{9D8B030D-6E8A-4147-A177-3AD203B41FA5}">
                      <a16:colId xmlns:a16="http://schemas.microsoft.com/office/drawing/2014/main" val="841771102"/>
                    </a:ext>
                  </a:extLst>
                </a:gridCol>
                <a:gridCol w="4359729">
                  <a:extLst>
                    <a:ext uri="{9D8B030D-6E8A-4147-A177-3AD203B41FA5}">
                      <a16:colId xmlns:a16="http://schemas.microsoft.com/office/drawing/2014/main" val="3751080651"/>
                    </a:ext>
                  </a:extLst>
                </a:gridCol>
                <a:gridCol w="4349817">
                  <a:extLst>
                    <a:ext uri="{9D8B030D-6E8A-4147-A177-3AD203B41FA5}">
                      <a16:colId xmlns:a16="http://schemas.microsoft.com/office/drawing/2014/main" val="1981516815"/>
                    </a:ext>
                  </a:extLst>
                </a:gridCol>
              </a:tblGrid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C++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2752494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OOPs Support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Doesn’t Support OOP since it lacks polymorphism &amp; inheritance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Supports OOP as it provides polymorphism &amp; inheritance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0558227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Subset / Superset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 subset of C++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 superset of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546956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Keywords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C99 : 37, C11 : 44, C23: 59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C++11: 73, C++17: 73, C++20: 81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5220903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Encapsulation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Data and Functions are separated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Data and functions are combined into objects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13780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26E89F-CA94-BC7E-AC31-84460CBA8098}"/>
              </a:ext>
            </a:extLst>
          </p:cNvPr>
          <p:cNvSpPr txBox="1"/>
          <p:nvPr/>
        </p:nvSpPr>
        <p:spPr>
          <a:xfrm>
            <a:off x="13579442" y="1409700"/>
            <a:ext cx="3283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History of C++</a:t>
            </a:r>
          </a:p>
        </p:txBody>
      </p:sp>
      <p:pic>
        <p:nvPicPr>
          <p:cNvPr id="12" name="Picture 11" descr="A timeline of a language version&#10;&#10;AI-generated content may be incorrect.">
            <a:extLst>
              <a:ext uri="{FF2B5EF4-FFF2-40B4-BE49-F238E27FC236}">
                <a16:creationId xmlns:a16="http://schemas.microsoft.com/office/drawing/2014/main" id="{DCC622F6-6D4E-373A-DC0A-4A650FA6F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206" b="4805"/>
          <a:stretch>
            <a:fillRect/>
          </a:stretch>
        </p:blipFill>
        <p:spPr>
          <a:xfrm>
            <a:off x="15236502" y="2048862"/>
            <a:ext cx="7201477" cy="41699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FF0D37-C72F-E1B1-C962-0521DB39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D38FFF-30C9-4AFE-E5BF-6DE2A7797678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A5DA066-9AFE-A298-C647-B97C57E02924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D74BA5E-C004-5B3A-1590-CC7237BCD43F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D1DB928-36B3-26D1-7409-5DCDD8574BEA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B5E35B1-9335-BF30-7793-86906CD9BA86}"/>
              </a:ext>
            </a:extLst>
          </p:cNvPr>
          <p:cNvSpPr/>
          <p:nvPr/>
        </p:nvSpPr>
        <p:spPr>
          <a:xfrm>
            <a:off x="11602393" y="338244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2D7F394-EC9F-4920-C696-BCBCBDE9F904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17A591C-700B-0954-C2B8-F36EDFCB5E0A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E3B457-DBE3-4318-1D38-3A2A738B0267}"/>
              </a:ext>
            </a:extLst>
          </p:cNvPr>
          <p:cNvSpPr/>
          <p:nvPr/>
        </p:nvSpPr>
        <p:spPr>
          <a:xfrm>
            <a:off x="11602393" y="338227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BEAF2B-015C-FC86-7CE3-678677B7BB9D}"/>
              </a:ext>
            </a:extLst>
          </p:cNvPr>
          <p:cNvSpPr txBox="1"/>
          <p:nvPr/>
        </p:nvSpPr>
        <p:spPr>
          <a:xfrm>
            <a:off x="11602393" y="3629719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C3A02E6-085D-32D4-160F-F1772C593170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9C0362-7B5B-98EE-88BF-286FF568CC85}"/>
              </a:ext>
            </a:extLst>
          </p:cNvPr>
          <p:cNvSpPr txBox="1"/>
          <p:nvPr/>
        </p:nvSpPr>
        <p:spPr>
          <a:xfrm>
            <a:off x="2937992" y="5838221"/>
            <a:ext cx="631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1 : Contrast between C &amp; C++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F28E3-AB43-B712-DDEA-DC243502764F}"/>
              </a:ext>
            </a:extLst>
          </p:cNvPr>
          <p:cNvSpPr txBox="1"/>
          <p:nvPr/>
        </p:nvSpPr>
        <p:spPr>
          <a:xfrm>
            <a:off x="883536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 vs C++: What Sets Them Apart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DD6A7-95E7-4955-C6DF-EE711564F48A}"/>
              </a:ext>
            </a:extLst>
          </p:cNvPr>
          <p:cNvSpPr txBox="1"/>
          <p:nvPr/>
        </p:nvSpPr>
        <p:spPr>
          <a:xfrm>
            <a:off x="10819764" y="5753369"/>
            <a:ext cx="624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94C2E8"/>
                </a:solidFill>
              </a:rPr>
              <a:t>[6] </a:t>
            </a:r>
          </a:p>
        </p:txBody>
      </p:sp>
    </p:spTree>
    <p:extLst>
      <p:ext uri="{BB962C8B-B14F-4D97-AF65-F5344CB8AC3E}">
        <p14:creationId xmlns:p14="http://schemas.microsoft.com/office/powerpoint/2010/main" val="210896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6290B-78E7-DB2C-9366-8E408854E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5267F3-1686-484E-1CB1-BAF925FE7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39233"/>
              </p:ext>
            </p:extLst>
          </p:nvPr>
        </p:nvGraphicFramePr>
        <p:xfrm>
          <a:off x="754628" y="2035943"/>
          <a:ext cx="10483917" cy="37860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4371">
                  <a:extLst>
                    <a:ext uri="{9D8B030D-6E8A-4147-A177-3AD203B41FA5}">
                      <a16:colId xmlns:a16="http://schemas.microsoft.com/office/drawing/2014/main" val="841771102"/>
                    </a:ext>
                  </a:extLst>
                </a:gridCol>
                <a:gridCol w="4359729">
                  <a:extLst>
                    <a:ext uri="{9D8B030D-6E8A-4147-A177-3AD203B41FA5}">
                      <a16:colId xmlns:a16="http://schemas.microsoft.com/office/drawing/2014/main" val="3751080651"/>
                    </a:ext>
                  </a:extLst>
                </a:gridCol>
                <a:gridCol w="4349817">
                  <a:extLst>
                    <a:ext uri="{9D8B030D-6E8A-4147-A177-3AD203B41FA5}">
                      <a16:colId xmlns:a16="http://schemas.microsoft.com/office/drawing/2014/main" val="1981516815"/>
                    </a:ext>
                  </a:extLst>
                </a:gridCol>
              </a:tblGrid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C++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2752494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Standard I/O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Uses stdio.h with scanf() and printf()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Uses iostream with cin and cout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0558227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Extension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File extension is “.c”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File extension is “.</a:t>
                      </a:r>
                      <a:r>
                        <a:rPr lang="en-US" sz="1800" b="0" dirty="0" err="1"/>
                        <a:t>cpp</a:t>
                      </a:r>
                      <a:r>
                        <a:rPr lang="en-US" sz="1800" b="0" dirty="0"/>
                        <a:t>”, “.</a:t>
                      </a:r>
                      <a:r>
                        <a:rPr lang="en-US" sz="1800" b="0" dirty="0" err="1"/>
                        <a:t>c++</a:t>
                      </a:r>
                      <a:r>
                        <a:rPr lang="en-US" sz="1800" b="0" dirty="0"/>
                        <a:t>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546956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Namespaces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Features are not present inside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Used by C++, which avoid name collisions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5220903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Overloading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Function and operator overloading is not supported in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Function and operator overloading is supported by C++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137806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A86BAB9-45B5-41BF-FE8B-6B6B790FE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05150"/>
              </p:ext>
            </p:extLst>
          </p:nvPr>
        </p:nvGraphicFramePr>
        <p:xfrm>
          <a:off x="12902389" y="2031028"/>
          <a:ext cx="10483917" cy="37860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4371">
                  <a:extLst>
                    <a:ext uri="{9D8B030D-6E8A-4147-A177-3AD203B41FA5}">
                      <a16:colId xmlns:a16="http://schemas.microsoft.com/office/drawing/2014/main" val="841771102"/>
                    </a:ext>
                  </a:extLst>
                </a:gridCol>
                <a:gridCol w="4359729">
                  <a:extLst>
                    <a:ext uri="{9D8B030D-6E8A-4147-A177-3AD203B41FA5}">
                      <a16:colId xmlns:a16="http://schemas.microsoft.com/office/drawing/2014/main" val="3751080651"/>
                    </a:ext>
                  </a:extLst>
                </a:gridCol>
                <a:gridCol w="4349817">
                  <a:extLst>
                    <a:ext uri="{9D8B030D-6E8A-4147-A177-3AD203B41FA5}">
                      <a16:colId xmlns:a16="http://schemas.microsoft.com/office/drawing/2014/main" val="1981516815"/>
                    </a:ext>
                  </a:extLst>
                </a:gridCol>
              </a:tblGrid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C++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2752494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OOPs Support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Doesn’t Support OOP since it lacks polymorphism &amp; inheritance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Supports OOP as it provides polymorphism &amp; inheritance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0558227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Subset / Superset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 subset of C++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 superset of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546956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Keywords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C99 : 37, C11 : 44, C23: 59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C++11: 73, C++17: 73, C++20: 81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5220903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Encapsulation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Data and Functions are separated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Data and functions are combined into objects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137806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6D53CE0-5408-33CB-A80C-9F139C6140BA}"/>
              </a:ext>
            </a:extLst>
          </p:cNvPr>
          <p:cNvSpPr txBox="1"/>
          <p:nvPr/>
        </p:nvSpPr>
        <p:spPr>
          <a:xfrm>
            <a:off x="-11682099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Fundamental Syntax of C++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4425F-BD30-8466-260D-6364F23D8282}"/>
              </a:ext>
            </a:extLst>
          </p:cNvPr>
          <p:cNvSpPr txBox="1"/>
          <p:nvPr/>
        </p:nvSpPr>
        <p:spPr>
          <a:xfrm>
            <a:off x="854041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 vs C++: What Sets Them Apart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CC8308-C43B-EA68-1CA5-3746C4C82F05}"/>
              </a:ext>
            </a:extLst>
          </p:cNvPr>
          <p:cNvSpPr/>
          <p:nvPr/>
        </p:nvSpPr>
        <p:spPr>
          <a:xfrm>
            <a:off x="-11758126" y="2167601"/>
            <a:ext cx="4814940" cy="1876738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#include &lt;iostream&gt;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std::cout &lt;&lt; "Hello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QuickRef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\n";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EEAEB68-1AC4-54D8-0AEB-18140B3F95C7}"/>
              </a:ext>
            </a:extLst>
          </p:cNvPr>
          <p:cNvSpPr/>
          <p:nvPr/>
        </p:nvSpPr>
        <p:spPr>
          <a:xfrm>
            <a:off x="-6790786" y="2125663"/>
            <a:ext cx="560844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number = 5;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Integer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f = 0.95;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Floating number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PI = 3.14159;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Floating number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yes = 'Y';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Character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 = "ME";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String (text)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isRight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true;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Boolean</a:t>
            </a:r>
          </a:p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----------------------------------------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Constants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RATE = 0.8;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age {25};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Since C++11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std::cout &lt;&lt; age;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Print 25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7420960-8921-DBA8-0715-B0D8C657F1C4}"/>
              </a:ext>
            </a:extLst>
          </p:cNvPr>
          <p:cNvSpPr/>
          <p:nvPr/>
        </p:nvSpPr>
        <p:spPr>
          <a:xfrm>
            <a:off x="-11758126" y="4287525"/>
            <a:ext cx="4814940" cy="1876738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32A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num;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std::cout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&lt;&lt; "Type a number: 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std::cin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&gt;&gt; num;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std::cout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&lt;&lt; "You entered " &lt;&lt; num;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A8660AD-6AB0-B1C5-F8ED-CF2052CBFAB0}"/>
              </a:ext>
            </a:extLst>
          </p:cNvPr>
          <p:cNvSpPr/>
          <p:nvPr/>
        </p:nvSpPr>
        <p:spPr>
          <a:xfrm>
            <a:off x="-8022511" y="2167601"/>
            <a:ext cx="1189521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Hello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11941CB-A295-C550-5E25-A8588EA258BA}"/>
              </a:ext>
            </a:extLst>
          </p:cNvPr>
          <p:cNvSpPr/>
          <p:nvPr/>
        </p:nvSpPr>
        <p:spPr>
          <a:xfrm>
            <a:off x="-2607039" y="1920794"/>
            <a:ext cx="1332970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Variables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E2DBBC9-2C7C-2746-3ACA-BE8E1FDD9E56}"/>
              </a:ext>
            </a:extLst>
          </p:cNvPr>
          <p:cNvSpPr/>
          <p:nvPr/>
        </p:nvSpPr>
        <p:spPr>
          <a:xfrm>
            <a:off x="-8542275" y="4204091"/>
            <a:ext cx="1679786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Input/Output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503D99-FDDC-B526-EF10-38F9C76A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C8B18C-E915-AF02-5B58-7162947FE61F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3862764-A04B-D31D-03D9-52217BCCA583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4B25CBC-62E5-FC47-98EC-87659F5FA771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D86EA51-F8EE-6512-FC0E-5A8364C9D464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9A8278-BA14-4E31-22F0-E6ACDA75F5AF}"/>
              </a:ext>
            </a:extLst>
          </p:cNvPr>
          <p:cNvSpPr/>
          <p:nvPr/>
        </p:nvSpPr>
        <p:spPr>
          <a:xfrm>
            <a:off x="11602393" y="3396956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A68B0E8-F4C9-D16F-BFFE-FAAFE8F013EB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4B6B998-ABF1-1037-3DBD-64BF6F98DDA7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D1CD411-D7EE-CFFE-047E-5A43F7889604}"/>
              </a:ext>
            </a:extLst>
          </p:cNvPr>
          <p:cNvSpPr/>
          <p:nvPr/>
        </p:nvSpPr>
        <p:spPr>
          <a:xfrm>
            <a:off x="11602393" y="339678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B27BA0-6915-95FF-BCD0-A74CEA8D3BB5}"/>
              </a:ext>
            </a:extLst>
          </p:cNvPr>
          <p:cNvSpPr txBox="1"/>
          <p:nvPr/>
        </p:nvSpPr>
        <p:spPr>
          <a:xfrm>
            <a:off x="11602393" y="3644229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AF30FF-226A-FAB3-0EAA-B3BC74ABCDA6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21CBF-1918-BE04-89B5-A010238F8CE0}"/>
              </a:ext>
            </a:extLst>
          </p:cNvPr>
          <p:cNvSpPr txBox="1"/>
          <p:nvPr/>
        </p:nvSpPr>
        <p:spPr>
          <a:xfrm>
            <a:off x="2937992" y="5838221"/>
            <a:ext cx="631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2 : Contrast between C &amp; C++</a:t>
            </a:r>
          </a:p>
        </p:txBody>
      </p:sp>
    </p:spTree>
    <p:extLst>
      <p:ext uri="{BB962C8B-B14F-4D97-AF65-F5344CB8AC3E}">
        <p14:creationId xmlns:p14="http://schemas.microsoft.com/office/powerpoint/2010/main" val="155013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C3E10-BC01-FADA-D043-8B31F73CB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0F305EE-59C1-DBC7-3DA0-0A4D6C22B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053538"/>
              </p:ext>
            </p:extLst>
          </p:nvPr>
        </p:nvGraphicFramePr>
        <p:xfrm>
          <a:off x="13937228" y="2035943"/>
          <a:ext cx="10483917" cy="37860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4371">
                  <a:extLst>
                    <a:ext uri="{9D8B030D-6E8A-4147-A177-3AD203B41FA5}">
                      <a16:colId xmlns:a16="http://schemas.microsoft.com/office/drawing/2014/main" val="841771102"/>
                    </a:ext>
                  </a:extLst>
                </a:gridCol>
                <a:gridCol w="4359729">
                  <a:extLst>
                    <a:ext uri="{9D8B030D-6E8A-4147-A177-3AD203B41FA5}">
                      <a16:colId xmlns:a16="http://schemas.microsoft.com/office/drawing/2014/main" val="3751080651"/>
                    </a:ext>
                  </a:extLst>
                </a:gridCol>
                <a:gridCol w="4349817">
                  <a:extLst>
                    <a:ext uri="{9D8B030D-6E8A-4147-A177-3AD203B41FA5}">
                      <a16:colId xmlns:a16="http://schemas.microsoft.com/office/drawing/2014/main" val="1981516815"/>
                    </a:ext>
                  </a:extLst>
                </a:gridCol>
              </a:tblGrid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C++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2752494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Standard I/O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Uses stdio.h with scanf() and printf()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Uses iostream with cin and cout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0558227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Extension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File extension is “.c”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File extension is “.</a:t>
                      </a:r>
                      <a:r>
                        <a:rPr lang="en-US" sz="1800" b="0" dirty="0" err="1"/>
                        <a:t>cpp</a:t>
                      </a:r>
                      <a:r>
                        <a:rPr lang="en-US" sz="1800" b="0" dirty="0"/>
                        <a:t>”, “.</a:t>
                      </a:r>
                      <a:r>
                        <a:rPr lang="en-US" sz="1800" b="0" dirty="0" err="1"/>
                        <a:t>c++</a:t>
                      </a:r>
                      <a:r>
                        <a:rPr lang="en-US" sz="1800" b="0" dirty="0"/>
                        <a:t>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546956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Namespaces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Features are not present inside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Used by C++, which avoid name collisions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5220903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Overloading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Function and operator overloading is not supported in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Function and operator overloading is supported by C++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137806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B6658BA-9438-9787-7A99-4BE6984693E2}"/>
              </a:ext>
            </a:extLst>
          </p:cNvPr>
          <p:cNvSpPr txBox="1"/>
          <p:nvPr/>
        </p:nvSpPr>
        <p:spPr>
          <a:xfrm>
            <a:off x="14036641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C vs C++: What Sets Them Apart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6DA1A0F-FDF1-7ABD-18BC-953E86C55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552523"/>
              </p:ext>
            </p:extLst>
          </p:nvPr>
        </p:nvGraphicFramePr>
        <p:xfrm>
          <a:off x="26084989" y="2031028"/>
          <a:ext cx="10483917" cy="37860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74371">
                  <a:extLst>
                    <a:ext uri="{9D8B030D-6E8A-4147-A177-3AD203B41FA5}">
                      <a16:colId xmlns:a16="http://schemas.microsoft.com/office/drawing/2014/main" val="841771102"/>
                    </a:ext>
                  </a:extLst>
                </a:gridCol>
                <a:gridCol w="4359729">
                  <a:extLst>
                    <a:ext uri="{9D8B030D-6E8A-4147-A177-3AD203B41FA5}">
                      <a16:colId xmlns:a16="http://schemas.microsoft.com/office/drawing/2014/main" val="3751080651"/>
                    </a:ext>
                  </a:extLst>
                </a:gridCol>
                <a:gridCol w="4349817">
                  <a:extLst>
                    <a:ext uri="{9D8B030D-6E8A-4147-A177-3AD203B41FA5}">
                      <a16:colId xmlns:a16="http://schemas.microsoft.com/office/drawing/2014/main" val="1981516815"/>
                    </a:ext>
                  </a:extLst>
                </a:gridCol>
              </a:tblGrid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ASPECT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</a:rPr>
                        <a:t>C++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9000">
                          <a:srgbClr val="00132A"/>
                        </a:gs>
                        <a:gs pos="0">
                          <a:srgbClr val="001E42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2752494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OOPs Support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Doesn’t Support OOP since it lacks polymorphism &amp; inheritance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Supports OOP as it provides polymorphism &amp; inheritance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0558227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Subset / Superset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 subset of C++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A superset of C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546956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Keywords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C99 : 37, C11 : 44, C23: 59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C++11: 73, C++17: 73, C++20: 81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25220903"/>
                  </a:ext>
                </a:extLst>
              </a:tr>
              <a:tr h="75720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Encapsulation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Data and Functions are separated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Data and functions are combined into objects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132A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67000">
                          <a:srgbClr val="E3EFF9"/>
                        </a:gs>
                        <a:gs pos="0">
                          <a:srgbClr val="E3EFF9">
                            <a:alpha val="0"/>
                          </a:srgb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1378064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D06251-4A40-A678-DDA9-6C1262BE2DAA}"/>
              </a:ext>
            </a:extLst>
          </p:cNvPr>
          <p:cNvSpPr/>
          <p:nvPr/>
        </p:nvSpPr>
        <p:spPr>
          <a:xfrm>
            <a:off x="778011" y="4287525"/>
            <a:ext cx="4814940" cy="1876738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32A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num;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std::cout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&lt;&lt; "Type a number: 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std::cin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&gt;&gt; num;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std::cout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&lt;&lt; "You entered " &lt;&lt; num;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007B8D-FA68-E637-4EC8-28E6F4692E9B}"/>
              </a:ext>
            </a:extLst>
          </p:cNvPr>
          <p:cNvSpPr/>
          <p:nvPr/>
        </p:nvSpPr>
        <p:spPr>
          <a:xfrm>
            <a:off x="778011" y="2167601"/>
            <a:ext cx="4814940" cy="1876738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#include &lt;iostream&gt;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std::cout &lt;&lt; "Hello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QuickRef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\n";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A7DA3B-6623-BC02-C2B4-B600E7131E86}"/>
              </a:ext>
            </a:extLst>
          </p:cNvPr>
          <p:cNvSpPr/>
          <p:nvPr/>
        </p:nvSpPr>
        <p:spPr>
          <a:xfrm>
            <a:off x="5745351" y="2125663"/>
            <a:ext cx="560844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number = 5;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Integer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f = 0.95;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Floating number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PI = 3.14159;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Floating number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yes = 'Y';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Character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 = "ME";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String (text)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isRight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true;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Boolean</a:t>
            </a:r>
          </a:p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----------------------------------------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Constants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RATE = 0.8;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age {25};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Since C++11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std::cout &lt;&lt; age;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Print 25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8DBB19-3294-3184-648F-DB3627C1B185}"/>
              </a:ext>
            </a:extLst>
          </p:cNvPr>
          <p:cNvSpPr/>
          <p:nvPr/>
        </p:nvSpPr>
        <p:spPr>
          <a:xfrm>
            <a:off x="4513626" y="2167601"/>
            <a:ext cx="1189521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Hello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229EC8-03EA-1A3B-3B2F-76556102285F}"/>
              </a:ext>
            </a:extLst>
          </p:cNvPr>
          <p:cNvSpPr/>
          <p:nvPr/>
        </p:nvSpPr>
        <p:spPr>
          <a:xfrm>
            <a:off x="9929098" y="1920794"/>
            <a:ext cx="1332970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Variables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C5DC47-7D73-C076-9CEC-E66FB35F86BD}"/>
              </a:ext>
            </a:extLst>
          </p:cNvPr>
          <p:cNvSpPr/>
          <p:nvPr/>
        </p:nvSpPr>
        <p:spPr>
          <a:xfrm>
            <a:off x="4023361" y="4204091"/>
            <a:ext cx="1679786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Input/Output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B1BFF8-29D7-0A24-CDB8-5867B989D230}"/>
              </a:ext>
            </a:extLst>
          </p:cNvPr>
          <p:cNvSpPr/>
          <p:nvPr/>
        </p:nvSpPr>
        <p:spPr>
          <a:xfrm>
            <a:off x="-6084696" y="2125663"/>
            <a:ext cx="560844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┌── True ──┐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Result = Condition ? Exp1 : Exp2;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└───── False ─────┘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x = 3, y = 5, max;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max =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(x &gt; y) ? x : y;</a:t>
            </a:r>
          </a:p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----------------------------------------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x = 3, y = 5, max;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if (x &gt; y)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max = x;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max = y;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A6336E-3089-F541-402E-2D2D974329D0}"/>
              </a:ext>
            </a:extLst>
          </p:cNvPr>
          <p:cNvSpPr/>
          <p:nvPr/>
        </p:nvSpPr>
        <p:spPr>
          <a:xfrm>
            <a:off x="-11133364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(a == 10)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do something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number = 16;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(number % 2 == 0)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"even";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"odd";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even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3777E8-5F72-72F8-29D1-A204ED5A2A0C}"/>
              </a:ext>
            </a:extLst>
          </p:cNvPr>
          <p:cNvSpPr/>
          <p:nvPr/>
        </p:nvSpPr>
        <p:spPr>
          <a:xfrm>
            <a:off x="-2715079" y="1920794"/>
            <a:ext cx="2147097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Ternary Operator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230E9EE-9C5A-D46D-6946-5C8A53C3CBC2}"/>
              </a:ext>
            </a:extLst>
          </p:cNvPr>
          <p:cNvSpPr/>
          <p:nvPr/>
        </p:nvSpPr>
        <p:spPr>
          <a:xfrm>
            <a:off x="-7417666" y="1942369"/>
            <a:ext cx="1332970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if Clause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EA5CB5-81F6-8F68-D3B0-E158BBCA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EC9BEEF-F670-3D7D-34D2-E18B91B75BDA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59BEF9D-0C72-32A3-B014-644CC2338755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13A9084-48A0-3AFE-E777-652DD1F26D6A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1861906-CAE1-258F-CDEA-6E87807CABDF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D489BCD-F8D6-8F35-F973-7FCD0CD4AAF0}"/>
              </a:ext>
            </a:extLst>
          </p:cNvPr>
          <p:cNvSpPr/>
          <p:nvPr/>
        </p:nvSpPr>
        <p:spPr>
          <a:xfrm>
            <a:off x="11602393" y="3396956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73A6870-106B-2CF7-6A5D-78B0A3A0A325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AC56612-C900-A713-A8D7-5109B59256FC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EF43F62-946F-5D10-30EF-B44E5DCE0E21}"/>
              </a:ext>
            </a:extLst>
          </p:cNvPr>
          <p:cNvSpPr/>
          <p:nvPr/>
        </p:nvSpPr>
        <p:spPr>
          <a:xfrm>
            <a:off x="11602393" y="438738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7300FF-FF41-DB2D-C1C9-DBB45A88D5EA}"/>
              </a:ext>
            </a:extLst>
          </p:cNvPr>
          <p:cNvSpPr txBox="1"/>
          <p:nvPr/>
        </p:nvSpPr>
        <p:spPr>
          <a:xfrm>
            <a:off x="11602393" y="4627257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1EDB9E-736E-B7E3-AC1B-81B6E4381C19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C3816-1395-20A4-0736-DFF67B1E1066}"/>
              </a:ext>
            </a:extLst>
          </p:cNvPr>
          <p:cNvSpPr txBox="1"/>
          <p:nvPr/>
        </p:nvSpPr>
        <p:spPr>
          <a:xfrm>
            <a:off x="854038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Fundamental Syntax of C++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744E0-9ADF-DA76-84BA-5BDD78BAF308}"/>
              </a:ext>
            </a:extLst>
          </p:cNvPr>
          <p:cNvSpPr txBox="1"/>
          <p:nvPr/>
        </p:nvSpPr>
        <p:spPr>
          <a:xfrm>
            <a:off x="10790730" y="5956567"/>
            <a:ext cx="624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94C2E8"/>
                </a:solidFill>
              </a:rPr>
              <a:t>[7] </a:t>
            </a:r>
          </a:p>
        </p:txBody>
      </p:sp>
    </p:spTree>
    <p:extLst>
      <p:ext uri="{BB962C8B-B14F-4D97-AF65-F5344CB8AC3E}">
        <p14:creationId xmlns:p14="http://schemas.microsoft.com/office/powerpoint/2010/main" val="119540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D691-1D44-B7F0-8CF5-0A485B41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BFCCD1F-5B28-DBE3-1BB3-A09D6B88A82F}"/>
              </a:ext>
            </a:extLst>
          </p:cNvPr>
          <p:cNvSpPr/>
          <p:nvPr/>
        </p:nvSpPr>
        <p:spPr>
          <a:xfrm>
            <a:off x="5688204" y="2125663"/>
            <a:ext cx="560844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┌── True ──┐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Result = Condition ? Exp1 : Exp2;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└───── False ─────┘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x = 3, y = 5, max;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max =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(x &gt; y) ? x : y;</a:t>
            </a:r>
          </a:p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----------------------------------------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x = 3, y = 5, max;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if (x &gt; y)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max = x;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max = y;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5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C02888A-80AE-AD96-FCAA-056F9A1033E9}"/>
              </a:ext>
            </a:extLst>
          </p:cNvPr>
          <p:cNvSpPr/>
          <p:nvPr/>
        </p:nvSpPr>
        <p:spPr>
          <a:xfrm>
            <a:off x="639536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(a == 10)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do something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number = 16;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(number % 2 == 0)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"even";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"odd";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even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F75F34-8180-B515-0266-33966FAEA035}"/>
              </a:ext>
            </a:extLst>
          </p:cNvPr>
          <p:cNvSpPr/>
          <p:nvPr/>
        </p:nvSpPr>
        <p:spPr>
          <a:xfrm>
            <a:off x="9057821" y="1920794"/>
            <a:ext cx="2147097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Ternary Operator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1A35FCF-871F-4F8D-BDD0-621043C7AB77}"/>
              </a:ext>
            </a:extLst>
          </p:cNvPr>
          <p:cNvSpPr/>
          <p:nvPr/>
        </p:nvSpPr>
        <p:spPr>
          <a:xfrm>
            <a:off x="4355234" y="1942369"/>
            <a:ext cx="1332970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if Clause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EB8BCC-D3E1-3207-F3A9-9ED1FE0CBDFF}"/>
              </a:ext>
            </a:extLst>
          </p:cNvPr>
          <p:cNvSpPr/>
          <p:nvPr/>
        </p:nvSpPr>
        <p:spPr>
          <a:xfrm>
            <a:off x="13312911" y="2167601"/>
            <a:ext cx="4814940" cy="1876738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#include &lt;iostream&gt;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int main()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std::cout &lt;&lt; "Hello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QuickRef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\n";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return 0;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16D773-58F6-20CE-294D-533726F21C92}"/>
              </a:ext>
            </a:extLst>
          </p:cNvPr>
          <p:cNvSpPr/>
          <p:nvPr/>
        </p:nvSpPr>
        <p:spPr>
          <a:xfrm>
            <a:off x="18280251" y="2125663"/>
            <a:ext cx="560844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number = 5;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Integer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f = 0.95;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Floating number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PI = 3.14159;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Floating number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yes = 'Y';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Character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std::string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 = "ME";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String (text)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isRight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true;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Boolean</a:t>
            </a:r>
          </a:p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----------------------------------------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Constants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RATE = 0.8;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age {25};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Since C++11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std::cout &lt;&lt; age;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Print 25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B8085DF-5F95-D0FB-2E45-A6C4E2281FC0}"/>
              </a:ext>
            </a:extLst>
          </p:cNvPr>
          <p:cNvSpPr/>
          <p:nvPr/>
        </p:nvSpPr>
        <p:spPr>
          <a:xfrm>
            <a:off x="13312911" y="4287525"/>
            <a:ext cx="4814940" cy="1876738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32A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num;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std::cout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&lt;&lt; "Type a number: 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std::cin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&gt;&gt; num;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std::cout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&lt;&lt; "You entered " &lt;&lt; num;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3F904F1-B16E-50FE-5FD4-00573216BF04}"/>
              </a:ext>
            </a:extLst>
          </p:cNvPr>
          <p:cNvSpPr/>
          <p:nvPr/>
        </p:nvSpPr>
        <p:spPr>
          <a:xfrm>
            <a:off x="17048526" y="2167601"/>
            <a:ext cx="1189521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Hello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6B1F4B-0321-2C77-74B3-A98EE4676F2A}"/>
              </a:ext>
            </a:extLst>
          </p:cNvPr>
          <p:cNvSpPr/>
          <p:nvPr/>
        </p:nvSpPr>
        <p:spPr>
          <a:xfrm>
            <a:off x="16558261" y="4204091"/>
            <a:ext cx="1679786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Input/Output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AFB91C-8C1C-679E-0040-5FA58D49CF77}"/>
              </a:ext>
            </a:extLst>
          </p:cNvPr>
          <p:cNvSpPr/>
          <p:nvPr/>
        </p:nvSpPr>
        <p:spPr>
          <a:xfrm>
            <a:off x="22463998" y="1920794"/>
            <a:ext cx="1332970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Variables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57DE61-292D-416B-FF02-601FADB7C84E}"/>
              </a:ext>
            </a:extLst>
          </p:cNvPr>
          <p:cNvSpPr/>
          <p:nvPr/>
        </p:nvSpPr>
        <p:spPr>
          <a:xfrm>
            <a:off x="-6175841" y="2125663"/>
            <a:ext cx="5124404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for (int n : {1, 2, 3, 4, 5})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n &lt;&lt; " ";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1 2 3 4 5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------------------------------------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std::string hello = "QuickRef.ME";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for (char c: hello)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c &lt;&lt; " ";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Q u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c k R e f . M E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3517F54-8459-2201-CEDC-94AEDA0AC05D}"/>
              </a:ext>
            </a:extLst>
          </p:cNvPr>
          <p:cNvSpPr/>
          <p:nvPr/>
        </p:nvSpPr>
        <p:spPr>
          <a:xfrm>
            <a:off x="-11224509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n-NO" b="1" dirty="0">
                <a:solidFill>
                  <a:srgbClr val="001E42"/>
                </a:solidFill>
                <a:latin typeface="Consolas" panose="020B0609020204030204" pitchFamily="49" charset="0"/>
              </a:rPr>
              <a:t>for (int i = 1; i &lt;= 5; i++) {</a:t>
            </a:r>
          </a:p>
          <a:p>
            <a:r>
              <a:rPr lang="nn-NO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i &lt;&lt; "\n";</a:t>
            </a:r>
          </a:p>
          <a:p>
            <a:r>
              <a:rPr lang="nn-NO" b="1" dirty="0">
                <a:solidFill>
                  <a:srgbClr val="001E42"/>
                </a:solidFill>
                <a:latin typeface="Consolas" panose="020B0609020204030204" pitchFamily="49" charset="0"/>
              </a:rPr>
              <a:t>}</a:t>
            </a:r>
          </a:p>
          <a:p>
            <a:endParaRPr lang="nn-NO" b="1" dirty="0">
              <a:solidFill>
                <a:srgbClr val="001E42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while (</a:t>
            </a:r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 &lt; 6)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do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} while (</a:t>
            </a:r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 &lt;= 5);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nn-NO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9852487-12F6-3F33-98FE-80887AF9258E}"/>
              </a:ext>
            </a:extLst>
          </p:cNvPr>
          <p:cNvSpPr/>
          <p:nvPr/>
        </p:nvSpPr>
        <p:spPr>
          <a:xfrm>
            <a:off x="-2599455" y="1920794"/>
            <a:ext cx="170041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Ranged Based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27969-AFFC-A02C-FC50-7F7B65787F7D}"/>
              </a:ext>
            </a:extLst>
          </p:cNvPr>
          <p:cNvSpPr/>
          <p:nvPr/>
        </p:nvSpPr>
        <p:spPr>
          <a:xfrm>
            <a:off x="-7164081" y="1942369"/>
            <a:ext cx="96713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Loops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776788-B23E-AC26-8569-8823FDCD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5418EA-D3F7-AD72-AE2C-4A7C2B7F6998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0F057AE-771D-EE3E-D3F4-54D442F569B9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0C796F0-DCCB-3C5F-2685-1CF80AD1E582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732B5EA-0E66-12C3-F83F-06F97598A57B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CB9A0E8-F263-5D4F-030B-FA12C3C4A1DE}"/>
              </a:ext>
            </a:extLst>
          </p:cNvPr>
          <p:cNvSpPr/>
          <p:nvPr/>
        </p:nvSpPr>
        <p:spPr>
          <a:xfrm>
            <a:off x="11602393" y="3396956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F205880-3703-5B0F-9CF1-059A00A42446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5E66DAD-6A42-2437-F86C-0B184013EC16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88372A0-CAA8-60A1-79C4-DA6CA836AB7B}"/>
              </a:ext>
            </a:extLst>
          </p:cNvPr>
          <p:cNvSpPr/>
          <p:nvPr/>
        </p:nvSpPr>
        <p:spPr>
          <a:xfrm>
            <a:off x="11602393" y="438738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CE7015-483B-5795-8C7D-F01DC96A6C63}"/>
              </a:ext>
            </a:extLst>
          </p:cNvPr>
          <p:cNvSpPr txBox="1"/>
          <p:nvPr/>
        </p:nvSpPr>
        <p:spPr>
          <a:xfrm>
            <a:off x="11602393" y="4627257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A868FD-3437-3CB9-1569-9F25390011F7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D481C-C348-D187-EA7C-8742CD67D147}"/>
              </a:ext>
            </a:extLst>
          </p:cNvPr>
          <p:cNvSpPr txBox="1"/>
          <p:nvPr/>
        </p:nvSpPr>
        <p:spPr>
          <a:xfrm>
            <a:off x="854038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Fundamental Syntax of C++</a:t>
            </a:r>
          </a:p>
        </p:txBody>
      </p:sp>
    </p:spTree>
    <p:extLst>
      <p:ext uri="{BB962C8B-B14F-4D97-AF65-F5344CB8AC3E}">
        <p14:creationId xmlns:p14="http://schemas.microsoft.com/office/powerpoint/2010/main" val="426013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40054-4497-7A9B-8A71-E35B951A6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2C7CA54-22D0-9DAA-6E16-37FA826C5DAC}"/>
              </a:ext>
            </a:extLst>
          </p:cNvPr>
          <p:cNvSpPr/>
          <p:nvPr/>
        </p:nvSpPr>
        <p:spPr>
          <a:xfrm>
            <a:off x="815091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n-NO" b="1" dirty="0">
                <a:solidFill>
                  <a:srgbClr val="001E42"/>
                </a:solidFill>
                <a:latin typeface="Consolas" panose="020B0609020204030204" pitchFamily="49" charset="0"/>
              </a:rPr>
              <a:t>for (int i = 1; i &lt;= 5; i++) {</a:t>
            </a:r>
          </a:p>
          <a:p>
            <a:r>
              <a:rPr lang="nn-NO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i &lt;&lt; "\n";</a:t>
            </a:r>
          </a:p>
          <a:p>
            <a:r>
              <a:rPr lang="nn-NO" b="1" dirty="0">
                <a:solidFill>
                  <a:srgbClr val="001E42"/>
                </a:solidFill>
                <a:latin typeface="Consolas" panose="020B0609020204030204" pitchFamily="49" charset="0"/>
              </a:rPr>
              <a:t>}</a:t>
            </a:r>
          </a:p>
          <a:p>
            <a:endParaRPr lang="nn-NO" b="1" dirty="0">
              <a:solidFill>
                <a:srgbClr val="001E42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while (</a:t>
            </a:r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 &lt; 6)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do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} while (</a:t>
            </a:r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 &lt;= 5);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nn-NO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3DE0D3-D0E8-F86D-280D-354AF3C53ADF}"/>
              </a:ext>
            </a:extLst>
          </p:cNvPr>
          <p:cNvSpPr/>
          <p:nvPr/>
        </p:nvSpPr>
        <p:spPr>
          <a:xfrm>
            <a:off x="5863759" y="2125663"/>
            <a:ext cx="5124404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for (int n : {1, 2, 3, 4, 5})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n &lt;&lt; " ";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1 2 3 4 5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------------------------------------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std::string hello = "QuickRef.ME";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for (char c: hello)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c &lt;&lt; " ";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Q u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c k R e f . M E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A212A4-355D-512F-8477-ABF49752D9D2}"/>
              </a:ext>
            </a:extLst>
          </p:cNvPr>
          <p:cNvSpPr/>
          <p:nvPr/>
        </p:nvSpPr>
        <p:spPr>
          <a:xfrm>
            <a:off x="4875519" y="1942369"/>
            <a:ext cx="96713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Loops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79FF1D-0B6D-A44C-B0E5-F719AC6A936F}"/>
              </a:ext>
            </a:extLst>
          </p:cNvPr>
          <p:cNvSpPr/>
          <p:nvPr/>
        </p:nvSpPr>
        <p:spPr>
          <a:xfrm>
            <a:off x="18250159" y="2125663"/>
            <a:ext cx="560844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3"/>
                </a:solidFill>
                <a:latin typeface="Consolas" panose="020B0609020204030204" pitchFamily="49" charset="0"/>
              </a:rPr>
              <a:t>┌── True ──┐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Result = Condition ? Exp1 : Exp2;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</a:rPr>
              <a:t>└───── False ─────┘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x = 3, y = 5, max;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max = 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(x &gt; y) ? x : y;</a:t>
            </a:r>
          </a:p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----------------------------------------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x = 3, y = 5, max;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if (x &gt; y)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max = x;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max = y;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53FE1B-C19C-B0CD-FAA3-C1005EACBB06}"/>
              </a:ext>
            </a:extLst>
          </p:cNvPr>
          <p:cNvSpPr/>
          <p:nvPr/>
        </p:nvSpPr>
        <p:spPr>
          <a:xfrm>
            <a:off x="13201491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(a == 10)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do something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number = 16;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(number % 2 == 0)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"even";</a:t>
            </a:r>
          </a:p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"odd";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even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96ADEC-3DBF-B988-3321-032810C0E721}"/>
              </a:ext>
            </a:extLst>
          </p:cNvPr>
          <p:cNvSpPr/>
          <p:nvPr/>
        </p:nvSpPr>
        <p:spPr>
          <a:xfrm>
            <a:off x="21619776" y="1920794"/>
            <a:ext cx="2147097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Ternary Operator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7C642E-C26E-09F2-EEE9-E38471B1DD3D}"/>
              </a:ext>
            </a:extLst>
          </p:cNvPr>
          <p:cNvSpPr/>
          <p:nvPr/>
        </p:nvSpPr>
        <p:spPr>
          <a:xfrm>
            <a:off x="9440145" y="1920794"/>
            <a:ext cx="170041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Ranged Based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8BB58D6-FCD2-A928-4D21-0CF44ADDC46A}"/>
              </a:ext>
            </a:extLst>
          </p:cNvPr>
          <p:cNvSpPr/>
          <p:nvPr/>
        </p:nvSpPr>
        <p:spPr>
          <a:xfrm>
            <a:off x="16917189" y="1942369"/>
            <a:ext cx="1332970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if Clause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1BD4D7-3157-A1BD-827F-4F1AA00004EA}"/>
              </a:ext>
            </a:extLst>
          </p:cNvPr>
          <p:cNvSpPr/>
          <p:nvPr/>
        </p:nvSpPr>
        <p:spPr>
          <a:xfrm>
            <a:off x="-5859775" y="2125663"/>
            <a:ext cx="5220535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std::vector&lt;int&gt; marks(3);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//vector of size 3, initialized to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marks[0] = 92;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marks[1] = 97;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marks[2] = 98;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Define and initialize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std::vector&lt;int&gt; marks{92, 97};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//Appending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std::vector&lt;int&gt; marks;</a:t>
            </a:r>
          </a:p>
          <a:p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marks.push_back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(92);</a:t>
            </a:r>
          </a:p>
          <a:p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marks.push_back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(97);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8B6833-3C0C-2FB0-CCB6-D60E1047279B}"/>
              </a:ext>
            </a:extLst>
          </p:cNvPr>
          <p:cNvSpPr/>
          <p:nvPr/>
        </p:nvSpPr>
        <p:spPr>
          <a:xfrm>
            <a:off x="-10908443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std::array&lt;int, 3&gt; marks;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Definition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marks[0] = 92;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marks[1] = 97;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marks[2] = 98;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Define and initialize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std::array&lt;int, 3&gt; = {92, 97};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With empty members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std::array&lt;int, 3&gt; marks = {92, 97};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21B234A-8963-261A-561B-5A1374A23945}"/>
              </a:ext>
            </a:extLst>
          </p:cNvPr>
          <p:cNvSpPr/>
          <p:nvPr/>
        </p:nvSpPr>
        <p:spPr>
          <a:xfrm>
            <a:off x="-1697994" y="1942369"/>
            <a:ext cx="1109362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Vectors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D6516DC-5280-D375-60AB-0062D4446100}"/>
              </a:ext>
            </a:extLst>
          </p:cNvPr>
          <p:cNvSpPr/>
          <p:nvPr/>
        </p:nvSpPr>
        <p:spPr>
          <a:xfrm>
            <a:off x="-6848015" y="1942369"/>
            <a:ext cx="96713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Arrays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AB22DF-4215-2C86-F8C1-5B366B3C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0EDF0CA-7BB2-677A-65AF-73F32FE84C81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A65F70E-C13A-E076-8E4C-590AC18E411A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3D35ACF-5B80-E57A-9AD9-234BDF3F3C10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F9C2837-E5A8-85D4-8EC0-DDD663B77C6F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F8CC127-BEFC-B54C-78E9-718CD8518416}"/>
              </a:ext>
            </a:extLst>
          </p:cNvPr>
          <p:cNvSpPr/>
          <p:nvPr/>
        </p:nvSpPr>
        <p:spPr>
          <a:xfrm>
            <a:off x="11602393" y="3396956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C9D1524-ED3E-CFB2-22DD-B92DB69ADC1D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0EB23AF-B6C7-543B-BDA4-ED5D25708731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7FE0AA9-52D9-EE61-10B2-077A79AE9B55}"/>
              </a:ext>
            </a:extLst>
          </p:cNvPr>
          <p:cNvSpPr/>
          <p:nvPr/>
        </p:nvSpPr>
        <p:spPr>
          <a:xfrm>
            <a:off x="11602393" y="438738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D93AB0-CCE8-1D65-DE85-C45CEC7D4351}"/>
              </a:ext>
            </a:extLst>
          </p:cNvPr>
          <p:cNvSpPr txBox="1"/>
          <p:nvPr/>
        </p:nvSpPr>
        <p:spPr>
          <a:xfrm>
            <a:off x="11602393" y="4627257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1EAF60-708B-70C3-91B1-4E769AAFCDD2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9DCC3-02FA-B466-3441-79C21D18AF6D}"/>
              </a:ext>
            </a:extLst>
          </p:cNvPr>
          <p:cNvSpPr txBox="1"/>
          <p:nvPr/>
        </p:nvSpPr>
        <p:spPr>
          <a:xfrm>
            <a:off x="854038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Fundamental Syntax of C++</a:t>
            </a:r>
          </a:p>
        </p:txBody>
      </p:sp>
    </p:spTree>
    <p:extLst>
      <p:ext uri="{BB962C8B-B14F-4D97-AF65-F5344CB8AC3E}">
        <p14:creationId xmlns:p14="http://schemas.microsoft.com/office/powerpoint/2010/main" val="24092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D3-2F96-D91A-B707-EC253FD3F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96D3E5-AD1C-8BEA-1435-61F804083D30}"/>
              </a:ext>
            </a:extLst>
          </p:cNvPr>
          <p:cNvSpPr txBox="1"/>
          <p:nvPr/>
        </p:nvSpPr>
        <p:spPr>
          <a:xfrm>
            <a:off x="854038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Fundamental Syntax of C++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D54169-0F8F-C216-FBB4-BF0049DDB75D}"/>
              </a:ext>
            </a:extLst>
          </p:cNvPr>
          <p:cNvSpPr/>
          <p:nvPr/>
        </p:nvSpPr>
        <p:spPr>
          <a:xfrm>
            <a:off x="831284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std::array&lt;int, 3&gt; marks;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Definition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marks[0] = 92;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marks[1] = 97;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marks[2] = 98;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Define and initialize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std::array&lt;int, 3&gt; = {92, 97};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With empty members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std::array&lt;int, 3&gt; marks = {92, 97};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4E4D96-093D-DB90-CED7-1375E2E9AD65}"/>
              </a:ext>
            </a:extLst>
          </p:cNvPr>
          <p:cNvSpPr/>
          <p:nvPr/>
        </p:nvSpPr>
        <p:spPr>
          <a:xfrm>
            <a:off x="5879952" y="2125663"/>
            <a:ext cx="5220535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std::vector&lt;int&gt; marks(3);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//vector of size 3, initialized to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marks[0] = 92;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marks[1] = 97;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marks[2] = 98;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Define and initialize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std::vector&lt;int&gt; marks{92, 97};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//Appending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std::vector&lt;int&gt; marks;</a:t>
            </a:r>
          </a:p>
          <a:p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marks.push_back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(92);</a:t>
            </a:r>
          </a:p>
          <a:p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marks.push_back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(97);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3A84EE7-FF69-4073-E9F2-A3E938242BA4}"/>
              </a:ext>
            </a:extLst>
          </p:cNvPr>
          <p:cNvSpPr/>
          <p:nvPr/>
        </p:nvSpPr>
        <p:spPr>
          <a:xfrm>
            <a:off x="4891712" y="1942369"/>
            <a:ext cx="96713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Arrays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4EDC6D-61BA-F78A-73E5-CD9215E2AEBA}"/>
              </a:ext>
            </a:extLst>
          </p:cNvPr>
          <p:cNvSpPr/>
          <p:nvPr/>
        </p:nvSpPr>
        <p:spPr>
          <a:xfrm>
            <a:off x="18429393" y="2125663"/>
            <a:ext cx="5124404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for (int n : {1, 2, 3, 4, 5})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n &lt;&lt; " ";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1 2 3 4 5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  <a:latin typeface="Consolas" panose="020B0609020204030204" pitchFamily="49" charset="0"/>
              </a:rPr>
              <a:t>------------------------------------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std::string hello = "QuickRef.ME";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for (char c: hello)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c &lt;&lt; " ";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Outputs: Q u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c k R e f . M 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20DCA9-54F0-E735-CA3E-5EE30D98F2DC}"/>
              </a:ext>
            </a:extLst>
          </p:cNvPr>
          <p:cNvSpPr/>
          <p:nvPr/>
        </p:nvSpPr>
        <p:spPr>
          <a:xfrm>
            <a:off x="13380725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n-NO" b="1" dirty="0">
                <a:solidFill>
                  <a:srgbClr val="001E42"/>
                </a:solidFill>
                <a:latin typeface="Consolas" panose="020B0609020204030204" pitchFamily="49" charset="0"/>
              </a:rPr>
              <a:t>for (int i = 1; i &lt;= 5; i++) {</a:t>
            </a:r>
          </a:p>
          <a:p>
            <a:r>
              <a:rPr lang="nn-NO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i &lt;&lt; "\n";</a:t>
            </a:r>
          </a:p>
          <a:p>
            <a:r>
              <a:rPr lang="nn-NO" b="1" dirty="0">
                <a:solidFill>
                  <a:srgbClr val="001E42"/>
                </a:solidFill>
                <a:latin typeface="Consolas" panose="020B0609020204030204" pitchFamily="49" charset="0"/>
              </a:rPr>
              <a:t>}</a:t>
            </a:r>
          </a:p>
          <a:p>
            <a:endParaRPr lang="nn-NO" b="1" dirty="0">
              <a:solidFill>
                <a:srgbClr val="001E42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while (</a:t>
            </a:r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 &lt; 6)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do {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std::cout &lt;&lt;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} while (</a:t>
            </a:r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 &lt;= 5);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nn-NO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F363759-9C29-DB29-2E47-F96F5DE81995}"/>
              </a:ext>
            </a:extLst>
          </p:cNvPr>
          <p:cNvSpPr/>
          <p:nvPr/>
        </p:nvSpPr>
        <p:spPr>
          <a:xfrm>
            <a:off x="22005779" y="1920794"/>
            <a:ext cx="170041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Ranged Based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D72442A-2083-1384-B39C-372C7DF72A6A}"/>
              </a:ext>
            </a:extLst>
          </p:cNvPr>
          <p:cNvSpPr/>
          <p:nvPr/>
        </p:nvSpPr>
        <p:spPr>
          <a:xfrm>
            <a:off x="10041733" y="1942369"/>
            <a:ext cx="1109362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Vectors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72023BC-C405-E563-FB64-80B20D3DF902}"/>
              </a:ext>
            </a:extLst>
          </p:cNvPr>
          <p:cNvSpPr/>
          <p:nvPr/>
        </p:nvSpPr>
        <p:spPr>
          <a:xfrm>
            <a:off x="17441153" y="1942369"/>
            <a:ext cx="96713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Loops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74A0C0-C86C-98B5-C97A-8DD33797927F}"/>
              </a:ext>
            </a:extLst>
          </p:cNvPr>
          <p:cNvSpPr txBox="1"/>
          <p:nvPr/>
        </p:nvSpPr>
        <p:spPr>
          <a:xfrm>
            <a:off x="-10499762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Benefits?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4E2504-F15F-E4C2-CA10-BD7FF500C825}"/>
              </a:ext>
            </a:extLst>
          </p:cNvPr>
          <p:cNvSpPr/>
          <p:nvPr/>
        </p:nvSpPr>
        <p:spPr>
          <a:xfrm>
            <a:off x="-10858500" y="2525774"/>
            <a:ext cx="10515600" cy="2501594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7A8938-0BBA-B1F7-77F7-6E140809E5D2}"/>
              </a:ext>
            </a:extLst>
          </p:cNvPr>
          <p:cNvSpPr txBox="1">
            <a:spLocks/>
          </p:cNvSpPr>
          <p:nvPr/>
        </p:nvSpPr>
        <p:spPr>
          <a:xfrm>
            <a:off x="-10706100" y="2665441"/>
            <a:ext cx="10226180" cy="2562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C++ program is useful for low-level programming language </a:t>
            </a:r>
          </a:p>
          <a:p>
            <a:r>
              <a:rPr lang="en-US" sz="2400" dirty="0"/>
              <a:t>Has a large and mature ecosystem of libraries</a:t>
            </a:r>
          </a:p>
          <a:p>
            <a:r>
              <a:rPr lang="en-US" sz="2400" dirty="0"/>
              <a:t>Has less time complexity</a:t>
            </a:r>
          </a:p>
          <a:p>
            <a:r>
              <a:rPr lang="en-US" sz="2400" dirty="0"/>
              <a:t>Could also be a problem-oriented language that's much easier to use than the other low-level languages like binary coding.</a:t>
            </a:r>
            <a:endParaRPr lang="en-US" sz="2400" dirty="0"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5CD90E-6094-C137-B30C-A776069E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3A7EA8A-1182-0D71-7F04-9724678B10B8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D843E0A-3CB9-2979-9871-5B0A5B85284E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849F405-DA8F-ABA9-CE47-D7615D7F7AE4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869EB01-003C-5643-66F9-79C23850D970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8EAB684-DC34-0D1F-0DB9-4F8ADE6B4ACB}"/>
              </a:ext>
            </a:extLst>
          </p:cNvPr>
          <p:cNvSpPr/>
          <p:nvPr/>
        </p:nvSpPr>
        <p:spPr>
          <a:xfrm>
            <a:off x="11602393" y="3396956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12F9445-EC9E-89A4-D83E-4DF84460B094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6A0C94-C3A7-CFD5-A2AD-2A30FD6155F2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261091A-BFA8-791A-9521-9D502E6BED01}"/>
              </a:ext>
            </a:extLst>
          </p:cNvPr>
          <p:cNvSpPr/>
          <p:nvPr/>
        </p:nvSpPr>
        <p:spPr>
          <a:xfrm>
            <a:off x="11602393" y="438738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F58900-C4C6-4C9B-DC7E-94DC5B30FC9D}"/>
              </a:ext>
            </a:extLst>
          </p:cNvPr>
          <p:cNvSpPr txBox="1"/>
          <p:nvPr/>
        </p:nvSpPr>
        <p:spPr>
          <a:xfrm>
            <a:off x="11602393" y="4627257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4DC57-2236-902E-AAD0-3FACE7DCB129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</p:spTree>
    <p:extLst>
      <p:ext uri="{BB962C8B-B14F-4D97-AF65-F5344CB8AC3E}">
        <p14:creationId xmlns:p14="http://schemas.microsoft.com/office/powerpoint/2010/main" val="17747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F3249-6037-9B5F-8B00-317FB166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CF4476E-BCBE-1FD9-9A45-A2C2C797BFE2}"/>
              </a:ext>
            </a:extLst>
          </p:cNvPr>
          <p:cNvSpPr txBox="1"/>
          <p:nvPr/>
        </p:nvSpPr>
        <p:spPr>
          <a:xfrm>
            <a:off x="13236538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Fundamental Syntax of C++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9C396-6C8E-47F7-4873-15A248B21E6F}"/>
              </a:ext>
            </a:extLst>
          </p:cNvPr>
          <p:cNvSpPr txBox="1"/>
          <p:nvPr/>
        </p:nvSpPr>
        <p:spPr>
          <a:xfrm>
            <a:off x="854038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Benefits?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B1CBAFC-42A3-9556-7011-C0F963E0444C}"/>
              </a:ext>
            </a:extLst>
          </p:cNvPr>
          <p:cNvSpPr/>
          <p:nvPr/>
        </p:nvSpPr>
        <p:spPr>
          <a:xfrm>
            <a:off x="495300" y="2525774"/>
            <a:ext cx="10515600" cy="2501594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4BFC322-BAE9-918F-3A54-61E3635B8EE7}"/>
              </a:ext>
            </a:extLst>
          </p:cNvPr>
          <p:cNvSpPr txBox="1">
            <a:spLocks/>
          </p:cNvSpPr>
          <p:nvPr/>
        </p:nvSpPr>
        <p:spPr>
          <a:xfrm>
            <a:off x="647700" y="2665441"/>
            <a:ext cx="10226180" cy="2562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C++ program is useful for low-level programming language </a:t>
            </a:r>
          </a:p>
          <a:p>
            <a:r>
              <a:rPr lang="en-US" sz="2400" dirty="0"/>
              <a:t>Has a large and mature ecosystem of libraries</a:t>
            </a:r>
          </a:p>
          <a:p>
            <a:r>
              <a:rPr lang="en-US" sz="2400" dirty="0"/>
              <a:t>Has less time complexity</a:t>
            </a:r>
          </a:p>
          <a:p>
            <a:r>
              <a:rPr lang="en-US" sz="2400" dirty="0"/>
              <a:t>Could also be a problem-oriented language that's much easier to use than the other low-level languages like binary coding.</a:t>
            </a:r>
            <a:endParaRPr lang="en-US" sz="2400" dirty="0">
              <a:effectLst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54934D5-4CEF-1237-0549-1C6ACF291F50}"/>
              </a:ext>
            </a:extLst>
          </p:cNvPr>
          <p:cNvSpPr/>
          <p:nvPr/>
        </p:nvSpPr>
        <p:spPr>
          <a:xfrm>
            <a:off x="13213784" y="2125663"/>
            <a:ext cx="4804536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2"/>
                </a:solidFill>
                <a:latin typeface="Consolas" panose="020B0609020204030204" pitchFamily="49" charset="0"/>
              </a:rPr>
              <a:t>std::array&lt;int, 3&gt; marks;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Definition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marks[0] = 92;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marks[1] = 97;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marks[2] = 98;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Define and initialize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std::array&lt;int, 3&gt; = {92, 97};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With empty members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std::array&lt;int, 3&gt; marks = {92, 97};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5798C4-D0EF-A5F4-EEAD-EFBAE553DE36}"/>
              </a:ext>
            </a:extLst>
          </p:cNvPr>
          <p:cNvSpPr/>
          <p:nvPr/>
        </p:nvSpPr>
        <p:spPr>
          <a:xfrm>
            <a:off x="18262452" y="2125663"/>
            <a:ext cx="5220535" cy="40386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std::vector&lt;int&gt; marks(3);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//vector of size 3, initialized to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marks[0] = 92;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marks[1] = 97;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marks[2] = 98;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Define and initialize</a:t>
            </a:r>
          </a:p>
          <a:p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std::vector&lt;int&gt; marks{92, 97};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//Appending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std::vector&lt;int&gt; marks;</a:t>
            </a:r>
          </a:p>
          <a:p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marks.push_back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(92);</a:t>
            </a:r>
          </a:p>
          <a:p>
            <a:r>
              <a:rPr lang="en-US" b="1" dirty="0" err="1">
                <a:solidFill>
                  <a:srgbClr val="001E42"/>
                </a:solidFill>
                <a:latin typeface="Consolas" panose="020B0609020204030204" pitchFamily="49" charset="0"/>
              </a:rPr>
              <a:t>marks.push_back</a:t>
            </a:r>
            <a:r>
              <a:rPr lang="en-US" b="1" dirty="0">
                <a:solidFill>
                  <a:srgbClr val="001E42"/>
                </a:solidFill>
                <a:latin typeface="Consolas" panose="020B0609020204030204" pitchFamily="49" charset="0"/>
              </a:rPr>
              <a:t>(97);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E19771A-3DB7-AA0A-961F-389368E35F3A}"/>
              </a:ext>
            </a:extLst>
          </p:cNvPr>
          <p:cNvSpPr/>
          <p:nvPr/>
        </p:nvSpPr>
        <p:spPr>
          <a:xfrm>
            <a:off x="22424233" y="1942369"/>
            <a:ext cx="1109362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Vectors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F36AE7E-BEAD-C165-71CE-C015010ED007}"/>
              </a:ext>
            </a:extLst>
          </p:cNvPr>
          <p:cNvSpPr/>
          <p:nvPr/>
        </p:nvSpPr>
        <p:spPr>
          <a:xfrm>
            <a:off x="17274212" y="1942369"/>
            <a:ext cx="967138" cy="366588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onsolas" panose="020B0609020204030204" pitchFamily="49" charset="0"/>
              </a:rPr>
              <a:t>Arrays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EA403A-29E6-52D9-DB36-BD9D9EF45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5786B2F-C9C7-6D09-13FD-6C2F30CFB696}"/>
              </a:ext>
            </a:extLst>
          </p:cNvPr>
          <p:cNvSpPr/>
          <p:nvPr/>
        </p:nvSpPr>
        <p:spPr>
          <a:xfrm>
            <a:off x="11506200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8A86698-D455-BB5F-F8B1-8CBF1F71A945}"/>
              </a:ext>
            </a:extLst>
          </p:cNvPr>
          <p:cNvSpPr/>
          <p:nvPr/>
        </p:nvSpPr>
        <p:spPr>
          <a:xfrm>
            <a:off x="11602393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FC23704-6AB5-FD30-CAE9-76F8FF6838D7}"/>
              </a:ext>
            </a:extLst>
          </p:cNvPr>
          <p:cNvSpPr/>
          <p:nvPr/>
        </p:nvSpPr>
        <p:spPr>
          <a:xfrm>
            <a:off x="11602393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04FA54A-D662-5479-0AE3-F8B517229032}"/>
              </a:ext>
            </a:extLst>
          </p:cNvPr>
          <p:cNvSpPr/>
          <p:nvPr/>
        </p:nvSpPr>
        <p:spPr>
          <a:xfrm>
            <a:off x="11602393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A55DFE8-9052-4BD8-BA1C-0D0F72CBB1A1}"/>
              </a:ext>
            </a:extLst>
          </p:cNvPr>
          <p:cNvSpPr/>
          <p:nvPr/>
        </p:nvSpPr>
        <p:spPr>
          <a:xfrm>
            <a:off x="11602393" y="3396956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9C404AF-8AB6-A27B-2BB9-60794ABB9B1C}"/>
              </a:ext>
            </a:extLst>
          </p:cNvPr>
          <p:cNvSpPr/>
          <p:nvPr/>
        </p:nvSpPr>
        <p:spPr>
          <a:xfrm>
            <a:off x="11602393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FBD6712-CE99-DE2E-E770-8E0231851C58}"/>
              </a:ext>
            </a:extLst>
          </p:cNvPr>
          <p:cNvSpPr/>
          <p:nvPr/>
        </p:nvSpPr>
        <p:spPr>
          <a:xfrm>
            <a:off x="1160239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1EF2143-5112-E9D0-B732-24760ADBA569}"/>
              </a:ext>
            </a:extLst>
          </p:cNvPr>
          <p:cNvSpPr/>
          <p:nvPr/>
        </p:nvSpPr>
        <p:spPr>
          <a:xfrm>
            <a:off x="11602393" y="537798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746695-174C-47F1-4995-82BEB28146B4}"/>
              </a:ext>
            </a:extLst>
          </p:cNvPr>
          <p:cNvSpPr txBox="1"/>
          <p:nvPr/>
        </p:nvSpPr>
        <p:spPr>
          <a:xfrm>
            <a:off x="11602393" y="5624628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433320-9665-850E-1205-C257FF04BC6A}"/>
              </a:ext>
            </a:extLst>
          </p:cNvPr>
          <p:cNvSpPr txBox="1"/>
          <p:nvPr/>
        </p:nvSpPr>
        <p:spPr>
          <a:xfrm>
            <a:off x="4405879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30" name="Picture 29" descr="A person sitting in a lotus pose with a computer&#10;&#10;AI-generated content may be incorrect.">
            <a:extLst>
              <a:ext uri="{FF2B5EF4-FFF2-40B4-BE49-F238E27FC236}">
                <a16:creationId xmlns:a16="http://schemas.microsoft.com/office/drawing/2014/main" id="{0B33071B-ABB1-6E69-58B3-07C986627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8112538"/>
            <a:ext cx="45815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9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23266-C0C1-A177-4957-899A1381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F93814-1D71-722F-55F1-504440B58D80}"/>
              </a:ext>
            </a:extLst>
          </p:cNvPr>
          <p:cNvSpPr txBox="1"/>
          <p:nvPr/>
        </p:nvSpPr>
        <p:spPr>
          <a:xfrm>
            <a:off x="13065712" y="1409700"/>
            <a:ext cx="6316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Benefits?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2B44F7-E3CD-F745-874A-7AC376EF481D}"/>
              </a:ext>
            </a:extLst>
          </p:cNvPr>
          <p:cNvSpPr/>
          <p:nvPr/>
        </p:nvSpPr>
        <p:spPr>
          <a:xfrm>
            <a:off x="12647982" y="2525774"/>
            <a:ext cx="10515600" cy="2501594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6367023-A7CB-64DC-A1FA-5E0ACF73193B}"/>
              </a:ext>
            </a:extLst>
          </p:cNvPr>
          <p:cNvSpPr txBox="1">
            <a:spLocks/>
          </p:cNvSpPr>
          <p:nvPr/>
        </p:nvSpPr>
        <p:spPr>
          <a:xfrm>
            <a:off x="12859374" y="2665441"/>
            <a:ext cx="10226180" cy="2562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C++ program is useful for low-level programming language </a:t>
            </a:r>
          </a:p>
          <a:p>
            <a:r>
              <a:rPr lang="en-US" sz="2400" dirty="0"/>
              <a:t>Has a large and mature ecosystem of libraries</a:t>
            </a:r>
          </a:p>
          <a:p>
            <a:r>
              <a:rPr lang="en-US" sz="2400" dirty="0"/>
              <a:t>Has less time complexity</a:t>
            </a:r>
          </a:p>
          <a:p>
            <a:r>
              <a:rPr lang="en-US" sz="2400" dirty="0"/>
              <a:t>Could also be a problem-oriented language that's much easier to use than the other low-level languages like binary coding.</a:t>
            </a:r>
            <a:endParaRPr lang="en-US" sz="2400" dirty="0">
              <a:effectLst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370930-7EC4-A8D9-9E20-D6070F90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874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C++ Language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F9A9A17-6372-1172-9663-50BF31197BFB}"/>
              </a:ext>
            </a:extLst>
          </p:cNvPr>
          <p:cNvSpPr/>
          <p:nvPr/>
        </p:nvSpPr>
        <p:spPr>
          <a:xfrm>
            <a:off x="23717874" y="264504"/>
            <a:ext cx="646369" cy="6148469"/>
          </a:xfrm>
          <a:prstGeom prst="roundRect">
            <a:avLst>
              <a:gd name="adj" fmla="val 50000"/>
            </a:avLst>
          </a:prstGeom>
          <a:solidFill>
            <a:srgbClr val="E3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C22FFCB-F1EB-2D23-931A-53973DCE284A}"/>
              </a:ext>
            </a:extLst>
          </p:cNvPr>
          <p:cNvSpPr/>
          <p:nvPr/>
        </p:nvSpPr>
        <p:spPr>
          <a:xfrm>
            <a:off x="23814067" y="3950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5F28E31-00B2-D066-E9BB-07412CA7652A}"/>
              </a:ext>
            </a:extLst>
          </p:cNvPr>
          <p:cNvSpPr/>
          <p:nvPr/>
        </p:nvSpPr>
        <p:spPr>
          <a:xfrm>
            <a:off x="23814067" y="139238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68EDDED-8E0D-E9C3-5627-250CF49A3CEE}"/>
              </a:ext>
            </a:extLst>
          </p:cNvPr>
          <p:cNvSpPr/>
          <p:nvPr/>
        </p:nvSpPr>
        <p:spPr>
          <a:xfrm>
            <a:off x="23814067" y="238975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D1E509B-B7B5-66F0-1AA5-D4AE37B13645}"/>
              </a:ext>
            </a:extLst>
          </p:cNvPr>
          <p:cNvSpPr/>
          <p:nvPr/>
        </p:nvSpPr>
        <p:spPr>
          <a:xfrm>
            <a:off x="23814067" y="3396956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215428B-7DB2-36EB-0228-A3F679ADF318}"/>
              </a:ext>
            </a:extLst>
          </p:cNvPr>
          <p:cNvSpPr/>
          <p:nvPr/>
        </p:nvSpPr>
        <p:spPr>
          <a:xfrm>
            <a:off x="23814067" y="4379812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817753E-E9FE-785F-4EC6-0445CE34366A}"/>
              </a:ext>
            </a:extLst>
          </p:cNvPr>
          <p:cNvSpPr/>
          <p:nvPr/>
        </p:nvSpPr>
        <p:spPr>
          <a:xfrm>
            <a:off x="23814063" y="5377183"/>
            <a:ext cx="448960" cy="8950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F3005B8-E624-7BBE-7299-54C26EB6E6B2}"/>
              </a:ext>
            </a:extLst>
          </p:cNvPr>
          <p:cNvSpPr/>
          <p:nvPr/>
        </p:nvSpPr>
        <p:spPr>
          <a:xfrm>
            <a:off x="23814065" y="5377985"/>
            <a:ext cx="448960" cy="894999"/>
          </a:xfrm>
          <a:prstGeom prst="roundRect">
            <a:avLst>
              <a:gd name="adj" fmla="val 50000"/>
            </a:avLst>
          </a:prstGeom>
          <a:solidFill>
            <a:srgbClr val="001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B28B24-3A17-972E-524E-8A2C91C645B4}"/>
              </a:ext>
            </a:extLst>
          </p:cNvPr>
          <p:cNvSpPr txBox="1"/>
          <p:nvPr/>
        </p:nvSpPr>
        <p:spPr>
          <a:xfrm>
            <a:off x="23814067" y="5624628"/>
            <a:ext cx="44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9156D6-5CDB-2D5B-49E6-D041DB9B665B}"/>
              </a:ext>
            </a:extLst>
          </p:cNvPr>
          <p:cNvSpPr txBox="1"/>
          <p:nvPr/>
        </p:nvSpPr>
        <p:spPr>
          <a:xfrm>
            <a:off x="16617553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30" name="Picture 29" descr="A person sitting in a lotus pose with a computer&#10;&#10;AI-generated content may be incorrect.">
            <a:extLst>
              <a:ext uri="{FF2B5EF4-FFF2-40B4-BE49-F238E27FC236}">
                <a16:creationId xmlns:a16="http://schemas.microsoft.com/office/drawing/2014/main" id="{2A53A6DA-65F8-C71F-0777-95B0B0E4D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1062805"/>
            <a:ext cx="45815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9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234C-1362-A6A0-A783-39D3248F2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D1AC8E-0798-BEE5-434A-C26FFC90BD47}"/>
              </a:ext>
            </a:extLst>
          </p:cNvPr>
          <p:cNvSpPr/>
          <p:nvPr/>
        </p:nvSpPr>
        <p:spPr>
          <a:xfrm>
            <a:off x="1178378" y="2917370"/>
            <a:ext cx="9835243" cy="1763487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CC9033-0479-E0EB-4447-483C50F3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1A78D-0660-73B1-2F5F-0B08529F63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1749" y="3117850"/>
            <a:ext cx="9588500" cy="1551214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Solving algorithmic problems under time constraints</a:t>
            </a:r>
          </a:p>
          <a:p>
            <a:pPr algn="just"/>
            <a:r>
              <a:rPr lang="en-US" sz="2400" dirty="0"/>
              <a:t>Competitions like </a:t>
            </a:r>
            <a:r>
              <a:rPr lang="en-US" sz="2400" b="1" dirty="0"/>
              <a:t>ACM ICPC, Google Code Jam, Meta Hacker Cup</a:t>
            </a:r>
          </a:p>
          <a:p>
            <a:pPr algn="just"/>
            <a:r>
              <a:rPr lang="en-US" sz="2400" dirty="0"/>
              <a:t>Tests coding skills, logic, and problem-solving efficiency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83AD9-5904-CCAD-E215-853C2915D421}"/>
              </a:ext>
            </a:extLst>
          </p:cNvPr>
          <p:cNvSpPr txBox="1"/>
          <p:nvPr/>
        </p:nvSpPr>
        <p:spPr>
          <a:xfrm>
            <a:off x="2990849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/>
              <a:t>What is Competitive Programming?</a:t>
            </a:r>
          </a:p>
        </p:txBody>
      </p:sp>
      <p:pic>
        <p:nvPicPr>
          <p:cNvPr id="2" name="Picture 1" descr="A person sitting in a lotus pose with a computer&#10;&#10;AI-generated content may be incorrect.">
            <a:extLst>
              <a:ext uri="{FF2B5EF4-FFF2-40B4-BE49-F238E27FC236}">
                <a16:creationId xmlns:a16="http://schemas.microsoft.com/office/drawing/2014/main" id="{2EAD7D7E-37C6-868A-17B5-3FA976D2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-5868940"/>
            <a:ext cx="4581525" cy="5086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F47421-5D7B-BFD4-22A9-17AE1E189905}"/>
              </a:ext>
            </a:extLst>
          </p:cNvPr>
          <p:cNvSpPr txBox="1"/>
          <p:nvPr/>
        </p:nvSpPr>
        <p:spPr>
          <a:xfrm>
            <a:off x="10631077" y="4534167"/>
            <a:ext cx="624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94C2E8"/>
                </a:solidFill>
              </a:rPr>
              <a:t>[8] </a:t>
            </a:r>
          </a:p>
        </p:txBody>
      </p:sp>
    </p:spTree>
    <p:extLst>
      <p:ext uri="{BB962C8B-B14F-4D97-AF65-F5344CB8AC3E}">
        <p14:creationId xmlns:p14="http://schemas.microsoft.com/office/powerpoint/2010/main" val="156396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6D63C-1332-E481-9C7C-F1657C922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F8A9D3-E979-964A-C5B4-4DC14BA529D4}"/>
              </a:ext>
            </a:extLst>
          </p:cNvPr>
          <p:cNvSpPr/>
          <p:nvPr/>
        </p:nvSpPr>
        <p:spPr>
          <a:xfrm>
            <a:off x="1055006" y="2743200"/>
            <a:ext cx="9835243" cy="2092777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82AF61-66C9-3BBC-CE84-1AEBCC22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91A24-C5A6-8E83-26E2-9A2A04543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1749" y="2917370"/>
            <a:ext cx="9588500" cy="1763487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Enhances problem-solving &amp; logical thinking</a:t>
            </a:r>
          </a:p>
          <a:p>
            <a:pPr algn="just"/>
            <a:r>
              <a:rPr lang="en-US" sz="2400" dirty="0"/>
              <a:t>Improves coding efficiency</a:t>
            </a:r>
          </a:p>
          <a:p>
            <a:pPr algn="just"/>
            <a:r>
              <a:rPr lang="en-US" sz="2400" dirty="0"/>
              <a:t>Helps in technical interviews &amp; career growth</a:t>
            </a:r>
          </a:p>
          <a:p>
            <a:pPr algn="just"/>
            <a:r>
              <a:rPr lang="en-US" sz="2400" dirty="0"/>
              <a:t>Builds competitive spirit and global ranking opportunities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00C52-235B-15DC-0EEA-157049E02C0A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Why should anyone participate?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58CD88-DAD6-D0DC-2E4D-243CF1A6B8E0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81AF8ECD-6AC3-C24A-701C-D3087677F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92" y="495300"/>
            <a:ext cx="6362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897A-DE57-2CF8-579E-8227C1F4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SUBMITTED BY</a:t>
            </a:r>
          </a:p>
        </p:txBody>
      </p:sp>
      <p:pic>
        <p:nvPicPr>
          <p:cNvPr id="5" name="Content Placeholder 4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F907A7D8-0800-CCDF-ABEB-AEF9800E7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49" y="1690688"/>
            <a:ext cx="1226467" cy="3586162"/>
          </a:xfrm>
        </p:spPr>
      </p:pic>
      <p:pic>
        <p:nvPicPr>
          <p:cNvPr id="7" name="Picture 6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9C7B324D-DCCF-5194-66EB-EDFFF7053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16" y="1690688"/>
            <a:ext cx="1488368" cy="3586162"/>
          </a:xfrm>
          <a:prstGeom prst="rect">
            <a:avLst/>
          </a:prstGeom>
        </p:spPr>
      </p:pic>
      <p:pic>
        <p:nvPicPr>
          <p:cNvPr id="9" name="Picture 8" descr="A silhouette of a person&#10;&#10;AI-generated content may be incorrect.">
            <a:extLst>
              <a:ext uri="{FF2B5EF4-FFF2-40B4-BE49-F238E27FC236}">
                <a16:creationId xmlns:a16="http://schemas.microsoft.com/office/drawing/2014/main" id="{A193E9D1-3AE0-0D26-08F8-D4CA35F7A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83" y="1690688"/>
            <a:ext cx="1201364" cy="35861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9C60EA-08E5-901F-AFC1-4FD4EBC97C8C}"/>
              </a:ext>
            </a:extLst>
          </p:cNvPr>
          <p:cNvSpPr txBox="1">
            <a:spLocks/>
          </p:cNvSpPr>
          <p:nvPr/>
        </p:nvSpPr>
        <p:spPr>
          <a:xfrm>
            <a:off x="1524000" y="-1807671"/>
            <a:ext cx="9144000" cy="156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pc="300"/>
              <a:t>INTRODUCTION TO C, C++ &amp; COMPETETIVE PROGRAMMING</a:t>
            </a:r>
            <a:endParaRPr lang="en-US" spc="3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E7C824-EFC4-B522-3437-8765168ECFDD}"/>
              </a:ext>
            </a:extLst>
          </p:cNvPr>
          <p:cNvSpPr txBox="1">
            <a:spLocks/>
          </p:cNvSpPr>
          <p:nvPr/>
        </p:nvSpPr>
        <p:spPr>
          <a:xfrm>
            <a:off x="1524000" y="-146725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300"/>
              <a:t>“Basics, Syntax, and the Stepping into the World of Coding Competitions”</a:t>
            </a:r>
            <a:endParaRPr lang="en-US" spc="300" dirty="0"/>
          </a:p>
        </p:txBody>
      </p:sp>
      <p:pic>
        <p:nvPicPr>
          <p:cNvPr id="6" name="Picture 5" descr="A blue and yellow computer monitor&#10;&#10;AI-generated content may be incorrect.">
            <a:extLst>
              <a:ext uri="{FF2B5EF4-FFF2-40B4-BE49-F238E27FC236}">
                <a16:creationId xmlns:a16="http://schemas.microsoft.com/office/drawing/2014/main" id="{45A391BB-A2A6-C0BA-D7AA-C0F9437D50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3632">
            <a:off x="157297" y="-1897906"/>
            <a:ext cx="1740611" cy="1740611"/>
          </a:xfrm>
          <a:prstGeom prst="rect">
            <a:avLst/>
          </a:prstGeom>
        </p:spPr>
      </p:pic>
      <p:pic>
        <p:nvPicPr>
          <p:cNvPr id="8" name="Picture 7" descr="A blue hexagon with a white c and plus symbol&#10;&#10;AI-generated content may be incorrect.">
            <a:extLst>
              <a:ext uri="{FF2B5EF4-FFF2-40B4-BE49-F238E27FC236}">
                <a16:creationId xmlns:a16="http://schemas.microsoft.com/office/drawing/2014/main" id="{F23D9FC5-D40F-B72F-765E-36D6B9CE5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321" y="-2055202"/>
            <a:ext cx="2184679" cy="21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04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5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3F0D-C4AA-64AB-8A67-414B2AC46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971E32-F39F-5EF6-A9F3-34CDB465665C}"/>
              </a:ext>
            </a:extLst>
          </p:cNvPr>
          <p:cNvSpPr/>
          <p:nvPr/>
        </p:nvSpPr>
        <p:spPr>
          <a:xfrm>
            <a:off x="838200" y="2955414"/>
            <a:ext cx="8249554" cy="2092777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86316E-4A82-CABC-DF9B-1B5BFAB4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7A6AF-0DD5-E113-8B55-E6742B5C6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2800" y="3120058"/>
            <a:ext cx="7880351" cy="1763487"/>
          </a:xfrm>
        </p:spPr>
        <p:txBody>
          <a:bodyPr>
            <a:noAutofit/>
          </a:bodyPr>
          <a:lstStyle/>
          <a:p>
            <a:r>
              <a:rPr lang="en-US" sz="2400" dirty="0"/>
              <a:t>Learn a programming language thoroughly</a:t>
            </a:r>
          </a:p>
          <a:p>
            <a:r>
              <a:rPr lang="en-US" sz="2400" dirty="0"/>
              <a:t>Study basic algorithms (</a:t>
            </a:r>
            <a:r>
              <a:rPr lang="en-US" sz="2400" dirty="0" err="1"/>
              <a:t>e.g</a:t>
            </a:r>
            <a:r>
              <a:rPr lang="en-US" sz="2400" dirty="0"/>
              <a:t> sorting, searching)</a:t>
            </a:r>
          </a:p>
          <a:p>
            <a:r>
              <a:rPr lang="en-US" sz="2400" dirty="0"/>
              <a:t>Practice regularly on online platforms</a:t>
            </a:r>
          </a:p>
          <a:p>
            <a:r>
              <a:rPr lang="en-US" sz="2400" dirty="0"/>
              <a:t>Join communities and discuss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1E774-A8F1-4961-CA82-F3A5100C5051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How to get started?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6CE66-99CF-8B95-ED00-F4E3D6C766A5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EF48D47-2D6E-8CA7-6B6C-580865C347B3}"/>
              </a:ext>
            </a:extLst>
          </p:cNvPr>
          <p:cNvSpPr/>
          <p:nvPr/>
        </p:nvSpPr>
        <p:spPr>
          <a:xfrm>
            <a:off x="12757276" y="3082189"/>
            <a:ext cx="2133600" cy="1600200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8321F5-130F-6494-AE54-9286BA5D3FD3}"/>
              </a:ext>
            </a:extLst>
          </p:cNvPr>
          <p:cNvSpPr/>
          <p:nvPr/>
        </p:nvSpPr>
        <p:spPr>
          <a:xfrm>
            <a:off x="15195676" y="3082189"/>
            <a:ext cx="2133600" cy="16002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F57DCF-498F-CD2F-C23B-387B3D790434}"/>
              </a:ext>
            </a:extLst>
          </p:cNvPr>
          <p:cNvSpPr/>
          <p:nvPr/>
        </p:nvSpPr>
        <p:spPr>
          <a:xfrm>
            <a:off x="17634076" y="3082189"/>
            <a:ext cx="2133600" cy="16002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BB6CDD9-ECE1-B9AB-0ADF-1002B058121C}"/>
              </a:ext>
            </a:extLst>
          </p:cNvPr>
          <p:cNvSpPr/>
          <p:nvPr/>
        </p:nvSpPr>
        <p:spPr>
          <a:xfrm>
            <a:off x="20072476" y="3082189"/>
            <a:ext cx="2133600" cy="16002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5B8FE83-28AE-988D-DC49-EEC34FBD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7776" y="2764689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twork | npanuhin">
            <a:extLst>
              <a:ext uri="{FF2B5EF4-FFF2-40B4-BE49-F238E27FC236}">
                <a16:creationId xmlns:a16="http://schemas.microsoft.com/office/drawing/2014/main" id="{907493EC-0780-66CB-5B25-0B00010C7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726" y="2955414"/>
            <a:ext cx="1377500" cy="13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75801390-EF6A-804E-9E69-86CD44AD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676" y="2955414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EB67FC19-F3F5-3C8B-745C-440B788F38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176" y="2844064"/>
            <a:ext cx="1600200" cy="1600200"/>
          </a:xfrm>
          <a:prstGeom prst="rect">
            <a:avLst/>
          </a:prstGeom>
        </p:spPr>
      </p:pic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39838700-F927-6E40-5A23-8E9FE7701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76" y="881876"/>
            <a:ext cx="5976124" cy="597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82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9A099-6B05-5013-C4AE-47A839B64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C02C41-105F-AC36-E9AC-F72021BA7C9F}"/>
              </a:ext>
            </a:extLst>
          </p:cNvPr>
          <p:cNvSpPr/>
          <p:nvPr/>
        </p:nvSpPr>
        <p:spPr>
          <a:xfrm>
            <a:off x="3829050" y="2895600"/>
            <a:ext cx="2133600" cy="1600200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6E0515-9407-3BF7-7E97-17D18BB7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9B934-FF5A-7B55-DBA6-7FF07487192F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022AA-ADA5-8867-1920-5F0FDF72795C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4FA214E5-08FD-972B-8A16-D3D5CC188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274" y="881876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81A25B-0629-53FA-43B8-DC195D79CCC1}"/>
              </a:ext>
            </a:extLst>
          </p:cNvPr>
          <p:cNvSpPr/>
          <p:nvPr/>
        </p:nvSpPr>
        <p:spPr>
          <a:xfrm>
            <a:off x="1390650" y="2895600"/>
            <a:ext cx="2133600" cy="1600200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4F81E8-EABD-D5AB-257C-C97800486B4D}"/>
              </a:ext>
            </a:extLst>
          </p:cNvPr>
          <p:cNvSpPr/>
          <p:nvPr/>
        </p:nvSpPr>
        <p:spPr>
          <a:xfrm>
            <a:off x="6267450" y="2895600"/>
            <a:ext cx="2133600" cy="16002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0BD057-6740-5975-9E93-2D61A8CF4F5E}"/>
              </a:ext>
            </a:extLst>
          </p:cNvPr>
          <p:cNvSpPr/>
          <p:nvPr/>
        </p:nvSpPr>
        <p:spPr>
          <a:xfrm>
            <a:off x="8705850" y="2895600"/>
            <a:ext cx="2133600" cy="160020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87A99B-8F28-43B3-C171-18D9C542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578100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6CBCF73C-C116-CBDD-A289-A8146AC7F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100" y="2768825"/>
            <a:ext cx="1377500" cy="13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AEEC600-8ECD-67EC-E9BE-D2C3F2711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768825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48F73B32-F62D-3A6C-B2D1-0CB4B9FD78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2657475"/>
            <a:ext cx="1600200" cy="160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485164-1DBA-B27D-A68C-481EF114C81D}"/>
              </a:ext>
            </a:extLst>
          </p:cNvPr>
          <p:cNvSpPr txBox="1"/>
          <p:nvPr/>
        </p:nvSpPr>
        <p:spPr>
          <a:xfrm>
            <a:off x="10674620" y="4432568"/>
            <a:ext cx="624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94C2E8"/>
                </a:solidFill>
              </a:rPr>
              <a:t>[9] </a:t>
            </a:r>
          </a:p>
        </p:txBody>
      </p:sp>
    </p:spTree>
    <p:extLst>
      <p:ext uri="{BB962C8B-B14F-4D97-AF65-F5344CB8AC3E}">
        <p14:creationId xmlns:p14="http://schemas.microsoft.com/office/powerpoint/2010/main" val="359519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26E4-0AAD-00F1-9796-E49D8D9A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79A81B8-A69F-5F38-E705-C3D411EF0855}"/>
              </a:ext>
            </a:extLst>
          </p:cNvPr>
          <p:cNvSpPr/>
          <p:nvPr/>
        </p:nvSpPr>
        <p:spPr>
          <a:xfrm>
            <a:off x="838200" y="2784248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0405F1-12F0-A6AB-71A3-2DCFD6699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304D3-9979-DA29-2DF9-23A130F98758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D1A9D-69A6-4738-1368-89F1E5548541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301DCF2B-D490-BC27-164A-7C7471669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274" y="881876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AA9FCC-2C13-FC14-B38B-6283A4AF2388}"/>
              </a:ext>
            </a:extLst>
          </p:cNvPr>
          <p:cNvSpPr/>
          <p:nvPr/>
        </p:nvSpPr>
        <p:spPr>
          <a:xfrm>
            <a:off x="2622684" y="3308056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ACEEC2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DA9FB80-A2EB-3574-45FD-0FE05F0F568E}"/>
              </a:ext>
            </a:extLst>
          </p:cNvPr>
          <p:cNvSpPr/>
          <p:nvPr/>
        </p:nvSpPr>
        <p:spPr>
          <a:xfrm>
            <a:off x="838200" y="4942980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89F60A-2C83-8DD2-6921-2494B61181B3}"/>
              </a:ext>
            </a:extLst>
          </p:cNvPr>
          <p:cNvSpPr/>
          <p:nvPr/>
        </p:nvSpPr>
        <p:spPr>
          <a:xfrm>
            <a:off x="838200" y="3829418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4BCD6-51D8-858C-0087-25154C7FE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975" y="3006983"/>
            <a:ext cx="1725910" cy="17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70B72AB9-BF7B-2013-CB77-65F5A33C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57" y="2657473"/>
            <a:ext cx="791620" cy="79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8BD0C00-AB7B-F89B-6003-2AA53E3DE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47" y="3830624"/>
            <a:ext cx="919601" cy="9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5C216443-2F14-49D5-889A-63FE03B7C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7" y="4874588"/>
            <a:ext cx="919601" cy="9196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CCCF10-E979-B3B0-706B-145D92DA08E7}"/>
              </a:ext>
            </a:extLst>
          </p:cNvPr>
          <p:cNvSpPr/>
          <p:nvPr/>
        </p:nvSpPr>
        <p:spPr>
          <a:xfrm>
            <a:off x="12674121" y="3075375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0337E-3D67-98B4-EB8F-D99F676B2882}"/>
              </a:ext>
            </a:extLst>
          </p:cNvPr>
          <p:cNvSpPr txBox="1"/>
          <p:nvPr/>
        </p:nvSpPr>
        <p:spPr>
          <a:xfrm>
            <a:off x="12886280" y="3132014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Beginner-friendly platform with guided learning paths.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Covers a wide range of domains (algorithms, AI, SQL, etc.).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Useful for practicing coding interviews and company hiring tests.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1466B5-ADEC-5334-6B1B-900F9B92C11A}"/>
              </a:ext>
            </a:extLst>
          </p:cNvPr>
          <p:cNvSpPr txBox="1"/>
          <p:nvPr/>
        </p:nvSpPr>
        <p:spPr>
          <a:xfrm>
            <a:off x="2622684" y="4876320"/>
            <a:ext cx="195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/>
              <a:t>Hackerrank</a:t>
            </a:r>
          </a:p>
        </p:txBody>
      </p:sp>
    </p:spTree>
    <p:extLst>
      <p:ext uri="{BB962C8B-B14F-4D97-AF65-F5344CB8AC3E}">
        <p14:creationId xmlns:p14="http://schemas.microsoft.com/office/powerpoint/2010/main" val="233581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541C7-F09B-B595-BEA5-FDC37013C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82C107-409F-7200-FE3A-56538149CDA1}"/>
              </a:ext>
            </a:extLst>
          </p:cNvPr>
          <p:cNvSpPr/>
          <p:nvPr/>
        </p:nvSpPr>
        <p:spPr>
          <a:xfrm>
            <a:off x="838200" y="2784248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862B3F-9344-8ADB-343B-ECF62238F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11F95-9512-D2B9-8ADD-8C98CF4FFD2D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7B247-35D4-13CB-1888-5C5F6C5D102E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F85A0E71-661B-A882-4087-A06B6DF62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274" y="881876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72608-EF18-80CB-767C-08D7A012FE32}"/>
              </a:ext>
            </a:extLst>
          </p:cNvPr>
          <p:cNvSpPr/>
          <p:nvPr/>
        </p:nvSpPr>
        <p:spPr>
          <a:xfrm>
            <a:off x="2622684" y="3308056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ACEEC2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1E9D97-DB51-70C7-A511-E7F7E66ACB47}"/>
              </a:ext>
            </a:extLst>
          </p:cNvPr>
          <p:cNvSpPr/>
          <p:nvPr/>
        </p:nvSpPr>
        <p:spPr>
          <a:xfrm>
            <a:off x="838200" y="4942980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995773-DDAC-35BB-17DE-405403297D67}"/>
              </a:ext>
            </a:extLst>
          </p:cNvPr>
          <p:cNvSpPr/>
          <p:nvPr/>
        </p:nvSpPr>
        <p:spPr>
          <a:xfrm>
            <a:off x="838200" y="3829418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A67F6-5E5A-887F-8E54-D234CC794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975" y="3006983"/>
            <a:ext cx="1725910" cy="17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1DAAED31-0033-4971-2E02-6CC40DEB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57" y="2657473"/>
            <a:ext cx="791620" cy="79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72E9305-29B8-700A-2EAF-D676D86F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47" y="3830624"/>
            <a:ext cx="919601" cy="9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187FCA9C-CC41-5FD1-3759-21D6F06A9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7" y="4874588"/>
            <a:ext cx="919601" cy="9196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AF4E623-FF08-2E50-A812-97FC0192C54D}"/>
              </a:ext>
            </a:extLst>
          </p:cNvPr>
          <p:cNvSpPr/>
          <p:nvPr/>
        </p:nvSpPr>
        <p:spPr>
          <a:xfrm>
            <a:off x="5293013" y="3006983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CF810E-BC43-72C0-04E9-6DD9A8D3454D}"/>
              </a:ext>
            </a:extLst>
          </p:cNvPr>
          <p:cNvSpPr txBox="1"/>
          <p:nvPr/>
        </p:nvSpPr>
        <p:spPr>
          <a:xfrm>
            <a:off x="5505172" y="3063622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Beginner-friendly platform with guided learning paths.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Covers a wide range of domains (algorithms, AI, SQL, etc.).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Useful for practicing coding interviews and company hiring tests.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4F02D-02D0-C606-1A27-B4B07D3C2E31}"/>
              </a:ext>
            </a:extLst>
          </p:cNvPr>
          <p:cNvSpPr txBox="1"/>
          <p:nvPr/>
        </p:nvSpPr>
        <p:spPr>
          <a:xfrm>
            <a:off x="-867057" y="4882412"/>
            <a:ext cx="8943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Hackerrank</a:t>
            </a:r>
          </a:p>
        </p:txBody>
      </p:sp>
    </p:spTree>
    <p:extLst>
      <p:ext uri="{BB962C8B-B14F-4D97-AF65-F5344CB8AC3E}">
        <p14:creationId xmlns:p14="http://schemas.microsoft.com/office/powerpoint/2010/main" val="39314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8795B-6783-4002-3A70-CAA943FC6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F3998B2-DC91-4579-FBEE-126F25A7855B}"/>
              </a:ext>
            </a:extLst>
          </p:cNvPr>
          <p:cNvSpPr/>
          <p:nvPr/>
        </p:nvSpPr>
        <p:spPr>
          <a:xfrm>
            <a:off x="838200" y="2784248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EE1650-66AD-BE9E-B897-67007E8C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814AA-D8C8-51EF-D24D-286233B5E58A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B2C6D-859A-5EB8-74A9-3D823E4292B3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B3AC2130-E73F-23B8-75AB-179A1151B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274" y="881876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7475E1-C257-704B-A528-A9DAF8FFDF22}"/>
              </a:ext>
            </a:extLst>
          </p:cNvPr>
          <p:cNvSpPr/>
          <p:nvPr/>
        </p:nvSpPr>
        <p:spPr>
          <a:xfrm>
            <a:off x="2622684" y="3308056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FBBEBD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7529DC-98CC-BA3E-304C-4F7E78DECCED}"/>
              </a:ext>
            </a:extLst>
          </p:cNvPr>
          <p:cNvSpPr/>
          <p:nvPr/>
        </p:nvSpPr>
        <p:spPr>
          <a:xfrm>
            <a:off x="838200" y="4942980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003587-1224-3B9F-E525-04EAF957A639}"/>
              </a:ext>
            </a:extLst>
          </p:cNvPr>
          <p:cNvSpPr/>
          <p:nvPr/>
        </p:nvSpPr>
        <p:spPr>
          <a:xfrm>
            <a:off x="838200" y="3829418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432FF9-7852-86BC-007B-DE227485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" y="255132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A6557589-E1F8-F8A2-2527-AB361F2C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667" y="3429000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5D2EC95-ADD9-F68E-4402-8A96819B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47" y="3830624"/>
            <a:ext cx="919601" cy="9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20189634-D9DD-F7DC-DE7D-E981C5367A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7" y="4874588"/>
            <a:ext cx="919601" cy="9196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EC85B4-9D45-5548-898F-851F8617855C}"/>
              </a:ext>
            </a:extLst>
          </p:cNvPr>
          <p:cNvSpPr/>
          <p:nvPr/>
        </p:nvSpPr>
        <p:spPr>
          <a:xfrm>
            <a:off x="12674121" y="3075375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C4932-1A32-450D-74CE-098D9E8C605E}"/>
              </a:ext>
            </a:extLst>
          </p:cNvPr>
          <p:cNvSpPr txBox="1"/>
          <p:nvPr/>
        </p:nvSpPr>
        <p:spPr>
          <a:xfrm>
            <a:off x="12886280" y="3132014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One of the most popular competitive programming sites worldwide.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Frequent contests with diverse problem difficulty levels.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Strong community &amp; editorials for deep learning.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BB13D-5243-B256-3070-3EC2ABAA1133}"/>
              </a:ext>
            </a:extLst>
          </p:cNvPr>
          <p:cNvSpPr txBox="1"/>
          <p:nvPr/>
        </p:nvSpPr>
        <p:spPr>
          <a:xfrm>
            <a:off x="-2472021" y="4886340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300" dirty="0">
                <a:solidFill>
                  <a:prstClr val="black"/>
                </a:solidFill>
                <a:latin typeface="Inconsolata"/>
              </a:rPr>
              <a:t>Codeforces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20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6AE04-623B-3C51-204E-79275671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6525F8C-F390-A3DA-C231-F8CF57A8033A}"/>
              </a:ext>
            </a:extLst>
          </p:cNvPr>
          <p:cNvSpPr/>
          <p:nvPr/>
        </p:nvSpPr>
        <p:spPr>
          <a:xfrm>
            <a:off x="838200" y="2784248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131DB8-BC90-82AF-0F61-D8A074F2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73C43-B12C-A00C-F269-ECCB9F173262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2E561-F531-6A11-9E2C-FA99A0E3A20D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F1CA583D-C010-EA3F-B7FB-8EFD3C92F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274" y="881876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A35541-EBF1-030C-818A-CA982D9A79E9}"/>
              </a:ext>
            </a:extLst>
          </p:cNvPr>
          <p:cNvSpPr/>
          <p:nvPr/>
        </p:nvSpPr>
        <p:spPr>
          <a:xfrm>
            <a:off x="2622684" y="3308056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FBBEBD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4659507-07E8-5310-7726-8F707320729B}"/>
              </a:ext>
            </a:extLst>
          </p:cNvPr>
          <p:cNvSpPr/>
          <p:nvPr/>
        </p:nvSpPr>
        <p:spPr>
          <a:xfrm>
            <a:off x="838200" y="4942980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984705-7847-1402-A16E-91FB33781532}"/>
              </a:ext>
            </a:extLst>
          </p:cNvPr>
          <p:cNvSpPr/>
          <p:nvPr/>
        </p:nvSpPr>
        <p:spPr>
          <a:xfrm>
            <a:off x="838200" y="3829418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E3B955-C982-0C4F-D4CA-90939CEB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" y="255132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4E5FD2FC-2704-42C4-A873-78964E16A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667" y="3429000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A8E414-3C87-6A69-1AE7-599DC3F5F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47" y="3830624"/>
            <a:ext cx="919601" cy="9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9073A35B-CA10-77AA-AB70-031D07ABD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7" y="4874588"/>
            <a:ext cx="919601" cy="9196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B6DDDB-87C8-21B7-A2A5-F74F36CA2D0E}"/>
              </a:ext>
            </a:extLst>
          </p:cNvPr>
          <p:cNvSpPr/>
          <p:nvPr/>
        </p:nvSpPr>
        <p:spPr>
          <a:xfrm>
            <a:off x="5296632" y="3006983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00938-0F73-9E17-7998-8DD44169B69B}"/>
              </a:ext>
            </a:extLst>
          </p:cNvPr>
          <p:cNvSpPr txBox="1"/>
          <p:nvPr/>
        </p:nvSpPr>
        <p:spPr>
          <a:xfrm>
            <a:off x="5508791" y="3063622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One of the most popular competitive programming sites worldwide.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Frequent contests with diverse problem difficulty levels.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Strong community &amp; editorials for deep learning.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13FB3E-A95F-1DFB-685C-303766686EFA}"/>
              </a:ext>
            </a:extLst>
          </p:cNvPr>
          <p:cNvSpPr txBox="1"/>
          <p:nvPr/>
        </p:nvSpPr>
        <p:spPr>
          <a:xfrm>
            <a:off x="-2472021" y="4886340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300" dirty="0">
                <a:solidFill>
                  <a:prstClr val="black"/>
                </a:solidFill>
                <a:latin typeface="Inconsolata"/>
              </a:rPr>
              <a:t>Codeforces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95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CCF96-3964-B9C7-FAE9-3824275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552157-7CEE-DEE4-F044-4734419F0826}"/>
              </a:ext>
            </a:extLst>
          </p:cNvPr>
          <p:cNvSpPr/>
          <p:nvPr/>
        </p:nvSpPr>
        <p:spPr>
          <a:xfrm>
            <a:off x="838200" y="2784248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3E640-37E7-C976-9479-32F1C145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1879D-2658-1CF7-697D-E30FAE767749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848B3D-89E2-9698-9631-D16A2EAB6CFA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AB689ADE-2AD5-8E36-3540-A0169D73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274" y="881876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6657F5-D0AF-5D96-09BB-5E0C46686C9D}"/>
              </a:ext>
            </a:extLst>
          </p:cNvPr>
          <p:cNvSpPr/>
          <p:nvPr/>
        </p:nvSpPr>
        <p:spPr>
          <a:xfrm>
            <a:off x="2622684" y="3308056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FDE1B9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EA1B5E-628A-9105-5F77-314A1E6B796D}"/>
              </a:ext>
            </a:extLst>
          </p:cNvPr>
          <p:cNvSpPr/>
          <p:nvPr/>
        </p:nvSpPr>
        <p:spPr>
          <a:xfrm>
            <a:off x="838200" y="4942980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C043A4-A49D-2A32-53DF-4F0A1319D838}"/>
              </a:ext>
            </a:extLst>
          </p:cNvPr>
          <p:cNvSpPr/>
          <p:nvPr/>
        </p:nvSpPr>
        <p:spPr>
          <a:xfrm>
            <a:off x="838200" y="3829418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707A3A-9672-FCD7-0097-BE1935AE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" y="255132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6B5128E5-03CF-ACEA-8C47-4A05A76C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8" y="3869938"/>
            <a:ext cx="760556" cy="7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98AAFFD-C8AB-1364-4BF6-5EEFDFEB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94" y="3336148"/>
            <a:ext cx="1412871" cy="14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6325AFFA-1B7A-8ACA-A87D-6488CD383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7" y="4874588"/>
            <a:ext cx="919601" cy="9196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1E27AAB-61C7-1FF0-5801-EB200D9F2BD9}"/>
              </a:ext>
            </a:extLst>
          </p:cNvPr>
          <p:cNvSpPr/>
          <p:nvPr/>
        </p:nvSpPr>
        <p:spPr>
          <a:xfrm>
            <a:off x="12674121" y="3075375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D0931-FD72-67E7-64B7-87A983EA9922}"/>
              </a:ext>
            </a:extLst>
          </p:cNvPr>
          <p:cNvSpPr txBox="1"/>
          <p:nvPr/>
        </p:nvSpPr>
        <p:spPr>
          <a:xfrm>
            <a:off x="12886280" y="3132014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Focused on interview preparation with real-world coding challenges.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Well-structured problems categorized by topics &amp; companies.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Premium contests (weekly/biweekly) simulate interview-style pressure.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F9D8E-0775-4BE0-A318-C97870DF3AAA}"/>
              </a:ext>
            </a:extLst>
          </p:cNvPr>
          <p:cNvSpPr txBox="1"/>
          <p:nvPr/>
        </p:nvSpPr>
        <p:spPr>
          <a:xfrm>
            <a:off x="-2472021" y="4886340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Leetcod</a:t>
            </a:r>
            <a:r>
              <a:rPr lang="en-US" sz="2000" b="1" spc="300" dirty="0">
                <a:solidFill>
                  <a:prstClr val="black"/>
                </a:solidFill>
                <a:latin typeface="Inconsolata"/>
              </a:rPr>
              <a:t>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54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8BE63-0A4A-8BC6-329A-4146ED061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51745B-1BB2-86A9-2848-A56BA0ECE27D}"/>
              </a:ext>
            </a:extLst>
          </p:cNvPr>
          <p:cNvSpPr/>
          <p:nvPr/>
        </p:nvSpPr>
        <p:spPr>
          <a:xfrm>
            <a:off x="838200" y="2784248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3F71FA-00D3-8BED-0CD1-E84C69ED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162B8-5735-D0F3-0741-B22E72C7918E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3D0A0-3651-76B3-0EB4-D6FC5608567D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5C969C62-509A-6477-1242-CE2320C9B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274" y="881876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2C7D32-2210-58FB-5B06-16DA087BC0A2}"/>
              </a:ext>
            </a:extLst>
          </p:cNvPr>
          <p:cNvSpPr/>
          <p:nvPr/>
        </p:nvSpPr>
        <p:spPr>
          <a:xfrm>
            <a:off x="2622684" y="3308056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FDE1B9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CEFC38-372B-AAEC-0E7F-E8E4D3A63E24}"/>
              </a:ext>
            </a:extLst>
          </p:cNvPr>
          <p:cNvSpPr/>
          <p:nvPr/>
        </p:nvSpPr>
        <p:spPr>
          <a:xfrm>
            <a:off x="838200" y="4942980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B1AC76-BE15-3A09-C2A6-50BADB635BC5}"/>
              </a:ext>
            </a:extLst>
          </p:cNvPr>
          <p:cNvSpPr/>
          <p:nvPr/>
        </p:nvSpPr>
        <p:spPr>
          <a:xfrm>
            <a:off x="838200" y="3829418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0BC027-904D-CBF6-86E7-9D5622E1D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" y="255132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E8C11117-B7EF-A154-B6E9-094AD596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8" y="3869938"/>
            <a:ext cx="760556" cy="7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266A3CA-7EA8-EB9B-8E9F-0F9D6E5D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94" y="3336148"/>
            <a:ext cx="1412871" cy="141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5B920F85-7DFC-8A07-A3DA-53122B4C5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7" y="4874588"/>
            <a:ext cx="919601" cy="91960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EF2220-88AE-B2E7-C69A-9AEB755649FC}"/>
              </a:ext>
            </a:extLst>
          </p:cNvPr>
          <p:cNvSpPr/>
          <p:nvPr/>
        </p:nvSpPr>
        <p:spPr>
          <a:xfrm>
            <a:off x="5293013" y="3006983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87171-751B-21B6-C5D4-8DBD8DA14951}"/>
              </a:ext>
            </a:extLst>
          </p:cNvPr>
          <p:cNvSpPr txBox="1"/>
          <p:nvPr/>
        </p:nvSpPr>
        <p:spPr>
          <a:xfrm>
            <a:off x="5505172" y="3063622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Focused on interview preparation with real-world coding challenges.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Well-structured problems categorized by topics &amp; companies.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Premium contests (weekly/biweekly) simulate interview-style pressure.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9EA23-24C6-4B43-8A02-8E774962A159}"/>
              </a:ext>
            </a:extLst>
          </p:cNvPr>
          <p:cNvSpPr txBox="1"/>
          <p:nvPr/>
        </p:nvSpPr>
        <p:spPr>
          <a:xfrm>
            <a:off x="-2472021" y="4886340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Leetcod</a:t>
            </a:r>
            <a:r>
              <a:rPr lang="en-US" sz="2000" b="1" spc="300" dirty="0">
                <a:solidFill>
                  <a:prstClr val="black"/>
                </a:solidFill>
                <a:latin typeface="Inconsolata"/>
              </a:rPr>
              <a:t>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38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F66CD-F738-41F9-5D4B-D2AE6DEBC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E2C4E0-C700-A6A2-08FE-A62A6C36BDC3}"/>
              </a:ext>
            </a:extLst>
          </p:cNvPr>
          <p:cNvSpPr/>
          <p:nvPr/>
        </p:nvSpPr>
        <p:spPr>
          <a:xfrm>
            <a:off x="838200" y="2784248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CE02C0-B56D-561D-460C-F2975FDC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45DA4E-2A5D-6F0E-1929-765FC6E3621C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7C8E5-5ADC-0C3E-0519-9F24FA844A1F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302C064A-1EFE-5027-D57A-3AAC8E4C9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274" y="881876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331EF4-5680-FCD0-A543-01E6836412B4}"/>
              </a:ext>
            </a:extLst>
          </p:cNvPr>
          <p:cNvSpPr/>
          <p:nvPr/>
        </p:nvSpPr>
        <p:spPr>
          <a:xfrm>
            <a:off x="2622684" y="3308056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D1CFCD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22CEC7-80DD-CD39-FF9D-8DEFE6EFD6AE}"/>
              </a:ext>
            </a:extLst>
          </p:cNvPr>
          <p:cNvSpPr/>
          <p:nvPr/>
        </p:nvSpPr>
        <p:spPr>
          <a:xfrm>
            <a:off x="838200" y="4942980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E7DEE8-4467-1A2A-A4E9-1C229482379B}"/>
              </a:ext>
            </a:extLst>
          </p:cNvPr>
          <p:cNvSpPr/>
          <p:nvPr/>
        </p:nvSpPr>
        <p:spPr>
          <a:xfrm>
            <a:off x="838200" y="3829418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0D564E-C2B6-AF5F-2C04-C28555B0B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" y="255132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262F014B-3AB3-A585-3DC2-CC476A092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8" y="3869938"/>
            <a:ext cx="760556" cy="7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7A3F18C-FAD1-A8B9-FBE3-94C41A741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5" y="4872199"/>
            <a:ext cx="1061161" cy="10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585D45DA-2FB4-F429-3F5E-5BA3AED57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11" y="3308056"/>
            <a:ext cx="1322438" cy="13224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252A5E-971A-CFCE-D94A-4B8B95BAC4E2}"/>
              </a:ext>
            </a:extLst>
          </p:cNvPr>
          <p:cNvSpPr/>
          <p:nvPr/>
        </p:nvSpPr>
        <p:spPr>
          <a:xfrm>
            <a:off x="12674121" y="3075375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59D42E-0B38-EB03-2AAE-07CDACF9CABB}"/>
              </a:ext>
            </a:extLst>
          </p:cNvPr>
          <p:cNvSpPr txBox="1"/>
          <p:nvPr/>
        </p:nvSpPr>
        <p:spPr>
          <a:xfrm>
            <a:off x="12886280" y="3132014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Japanese platform known for high-quality, well-crafted problems.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Regular contests with clear problem statements.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Great for gradually building problem-solving skills.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8558E-9EEF-94D5-DA8A-7D3CE9EC2D76}"/>
              </a:ext>
            </a:extLst>
          </p:cNvPr>
          <p:cNvSpPr txBox="1"/>
          <p:nvPr/>
        </p:nvSpPr>
        <p:spPr>
          <a:xfrm>
            <a:off x="-2472021" y="4886340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300" dirty="0" err="1">
                <a:solidFill>
                  <a:prstClr val="black"/>
                </a:solidFill>
                <a:latin typeface="Inconsolata"/>
              </a:rPr>
              <a:t>Atcoder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348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7D9EC-842F-963B-E1EF-5672517A8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F2E271F-18AF-7D0A-EB72-B42B3186366A}"/>
              </a:ext>
            </a:extLst>
          </p:cNvPr>
          <p:cNvSpPr/>
          <p:nvPr/>
        </p:nvSpPr>
        <p:spPr>
          <a:xfrm>
            <a:off x="838200" y="2784248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D368CD-58E8-DD70-D0A3-AADC7302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737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9F8D1-DD39-FC20-3E4C-9039AB5CEB74}"/>
              </a:ext>
            </a:extLst>
          </p:cNvPr>
          <p:cNvSpPr txBox="1"/>
          <p:nvPr/>
        </p:nvSpPr>
        <p:spPr>
          <a:xfrm>
            <a:off x="838200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544D6-683D-4800-4ECF-F9C1042D2DF6}"/>
              </a:ext>
            </a:extLst>
          </p:cNvPr>
          <p:cNvSpPr txBox="1"/>
          <p:nvPr/>
        </p:nvSpPr>
        <p:spPr>
          <a:xfrm>
            <a:off x="7219950" y="976511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204A2683-C3DF-7208-B779-4C38E6F7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96274" y="881876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C6F1F57-974D-7984-043B-6B8621D522EB}"/>
              </a:ext>
            </a:extLst>
          </p:cNvPr>
          <p:cNvSpPr/>
          <p:nvPr/>
        </p:nvSpPr>
        <p:spPr>
          <a:xfrm>
            <a:off x="2622684" y="3308056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D1CFCD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2F4D4B9-58A1-2B12-892E-2B8A2393F437}"/>
              </a:ext>
            </a:extLst>
          </p:cNvPr>
          <p:cNvSpPr/>
          <p:nvPr/>
        </p:nvSpPr>
        <p:spPr>
          <a:xfrm>
            <a:off x="838200" y="4942980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A67977-D8B7-49F4-3007-59E5A1072E8A}"/>
              </a:ext>
            </a:extLst>
          </p:cNvPr>
          <p:cNvSpPr/>
          <p:nvPr/>
        </p:nvSpPr>
        <p:spPr>
          <a:xfrm>
            <a:off x="838200" y="3829418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8AFFB1-09BC-67BE-EE04-7F555A65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" y="2551324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DD4C7FD2-102E-BCB2-82CD-FC629900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8" y="3869938"/>
            <a:ext cx="760556" cy="7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79D8CA-7B39-8F64-89FF-350B08A66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5" y="4872199"/>
            <a:ext cx="1061161" cy="10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754F386B-B28E-BCB5-8C59-6BD83DFAA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11" y="3308056"/>
            <a:ext cx="1322438" cy="13224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8B1296-D728-E267-BBDF-D2B025987A38}"/>
              </a:ext>
            </a:extLst>
          </p:cNvPr>
          <p:cNvSpPr/>
          <p:nvPr/>
        </p:nvSpPr>
        <p:spPr>
          <a:xfrm>
            <a:off x="5228015" y="3004594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3E985-AFDA-2BFC-DC37-1340308C4FF4}"/>
              </a:ext>
            </a:extLst>
          </p:cNvPr>
          <p:cNvSpPr txBox="1"/>
          <p:nvPr/>
        </p:nvSpPr>
        <p:spPr>
          <a:xfrm>
            <a:off x="5440174" y="3061233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Japanese platform known for high-quality, well-crafted problems.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Regular contests with clear problem statements.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Great for gradually building problem-solving skills.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0A860-56F8-E25D-14BD-0066E73A06E6}"/>
              </a:ext>
            </a:extLst>
          </p:cNvPr>
          <p:cNvSpPr txBox="1"/>
          <p:nvPr/>
        </p:nvSpPr>
        <p:spPr>
          <a:xfrm>
            <a:off x="-2472021" y="4886340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300" dirty="0" err="1">
                <a:solidFill>
                  <a:prstClr val="black"/>
                </a:solidFill>
                <a:latin typeface="Inconsolata"/>
              </a:rPr>
              <a:t>Atcoder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85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D92B4-69AA-1484-B57A-0F8F7E4C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FC11-1919-62A9-C87A-2D1B635B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spc="300" dirty="0"/>
              <a:t>SUBMITTED BY</a:t>
            </a:r>
          </a:p>
        </p:txBody>
      </p:sp>
      <p:pic>
        <p:nvPicPr>
          <p:cNvPr id="5" name="Content Placeholder 4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9802D5E0-2722-0A8B-E127-B34B6D656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92" y="1690688"/>
            <a:ext cx="1226467" cy="3586162"/>
          </a:xfrm>
        </p:spPr>
      </p:pic>
      <p:pic>
        <p:nvPicPr>
          <p:cNvPr id="7" name="Picture 6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5665023A-6B7C-8140-E692-87D600A61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69" y="1690688"/>
            <a:ext cx="1488368" cy="3586162"/>
          </a:xfrm>
          <a:prstGeom prst="rect">
            <a:avLst/>
          </a:prstGeom>
        </p:spPr>
      </p:pic>
      <p:pic>
        <p:nvPicPr>
          <p:cNvPr id="9" name="Picture 8" descr="A silhouette of a person&#10;&#10;AI-generated content may be incorrect.">
            <a:extLst>
              <a:ext uri="{FF2B5EF4-FFF2-40B4-BE49-F238E27FC236}">
                <a16:creationId xmlns:a16="http://schemas.microsoft.com/office/drawing/2014/main" id="{A1D2D76B-DF18-099B-574A-EC7FFEFE8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436" y="1690688"/>
            <a:ext cx="1201364" cy="3586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8CAE7-401A-316D-9A84-4A2F6C28177E}"/>
              </a:ext>
            </a:extLst>
          </p:cNvPr>
          <p:cNvSpPr txBox="1">
            <a:spLocks/>
          </p:cNvSpPr>
          <p:nvPr/>
        </p:nvSpPr>
        <p:spPr>
          <a:xfrm>
            <a:off x="3219714" y="2510972"/>
            <a:ext cx="467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NAME : </a:t>
            </a:r>
            <a:r>
              <a:rPr lang="en-US" sz="2000" b="1" spc="300" dirty="0"/>
              <a:t>RIFAT AHSAN RIF</a:t>
            </a:r>
          </a:p>
          <a:p>
            <a:r>
              <a:rPr lang="en-US" sz="2000" spc="300" dirty="0"/>
              <a:t>SID : </a:t>
            </a:r>
            <a:r>
              <a:rPr lang="en-US" sz="2000" b="1" spc="300" dirty="0"/>
              <a:t>00724205101042</a:t>
            </a:r>
          </a:p>
          <a:p>
            <a:pPr algn="just"/>
            <a:r>
              <a:rPr lang="en-US" sz="2000" spc="300" dirty="0"/>
              <a:t>PROGRAM : </a:t>
            </a:r>
            <a:r>
              <a:rPr lang="en-US" sz="2000" b="1" spc="300" dirty="0"/>
              <a:t>CSE</a:t>
            </a:r>
          </a:p>
          <a:p>
            <a:r>
              <a:rPr lang="en-US" sz="2000" spc="300" dirty="0"/>
              <a:t>SEMESTER : </a:t>
            </a:r>
            <a:r>
              <a:rPr lang="en-US" sz="2000" b="1" spc="300" dirty="0"/>
              <a:t>FALL 24</a:t>
            </a:r>
          </a:p>
        </p:txBody>
      </p:sp>
    </p:spTree>
    <p:extLst>
      <p:ext uri="{BB962C8B-B14F-4D97-AF65-F5344CB8AC3E}">
        <p14:creationId xmlns:p14="http://schemas.microsoft.com/office/powerpoint/2010/main" val="131179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55108-4EEC-D55F-B3A7-06E94C08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839B94B-1869-7A9D-76D8-9DE886F0D864}"/>
              </a:ext>
            </a:extLst>
          </p:cNvPr>
          <p:cNvSpPr/>
          <p:nvPr/>
        </p:nvSpPr>
        <p:spPr>
          <a:xfrm>
            <a:off x="838200" y="-5216752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053A60-852F-3583-D8D7-DA3B9D121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07263"/>
            <a:ext cx="10515600" cy="71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spc="300" dirty="0"/>
              <a:t>COMPETITIVE PROGRAMMING</a:t>
            </a:r>
            <a:endParaRPr lang="en-US" sz="3600" spc="3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AB816-E598-3B9B-9B33-1E5C691DCC14}"/>
              </a:ext>
            </a:extLst>
          </p:cNvPr>
          <p:cNvSpPr txBox="1"/>
          <p:nvPr/>
        </p:nvSpPr>
        <p:spPr>
          <a:xfrm>
            <a:off x="838200" y="-65913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FA2711-8391-CA3C-C233-A855288E57FE}"/>
              </a:ext>
            </a:extLst>
          </p:cNvPr>
          <p:cNvSpPr txBox="1"/>
          <p:nvPr/>
        </p:nvSpPr>
        <p:spPr>
          <a:xfrm>
            <a:off x="7219950" y="-7024489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8DBAC4-AE89-CBD2-75CF-6392BEEB9B1F}"/>
              </a:ext>
            </a:extLst>
          </p:cNvPr>
          <p:cNvSpPr/>
          <p:nvPr/>
        </p:nvSpPr>
        <p:spPr>
          <a:xfrm>
            <a:off x="2622684" y="-4692944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D1CFCD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DF63D7-1EE1-7C7E-9968-874AC846C22E}"/>
              </a:ext>
            </a:extLst>
          </p:cNvPr>
          <p:cNvSpPr/>
          <p:nvPr/>
        </p:nvSpPr>
        <p:spPr>
          <a:xfrm>
            <a:off x="838200" y="-3058020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FA3116-33C6-E7D4-021E-71B50090F3B5}"/>
              </a:ext>
            </a:extLst>
          </p:cNvPr>
          <p:cNvSpPr/>
          <p:nvPr/>
        </p:nvSpPr>
        <p:spPr>
          <a:xfrm>
            <a:off x="838200" y="-4171582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09E45D-0FEA-4456-3511-DB71BE26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04" y="-5449676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9745D4D9-81D4-F36F-5A71-294FAC63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988" y="-4131062"/>
            <a:ext cx="760556" cy="7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134D2A7-CF3F-EEC3-6F14-69913FB5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5" y="-3128801"/>
            <a:ext cx="1061161" cy="10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A0F9862A-CAFB-1A7B-E868-C2D560FF6E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11" y="-4692944"/>
            <a:ext cx="1322438" cy="13224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C4DB481-7DF1-A0C1-C134-7BDE237221C4}"/>
              </a:ext>
            </a:extLst>
          </p:cNvPr>
          <p:cNvSpPr/>
          <p:nvPr/>
        </p:nvSpPr>
        <p:spPr>
          <a:xfrm>
            <a:off x="5228015" y="-4996406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0A733-406A-19FE-0766-79219A79A4B2}"/>
              </a:ext>
            </a:extLst>
          </p:cNvPr>
          <p:cNvSpPr txBox="1"/>
          <p:nvPr/>
        </p:nvSpPr>
        <p:spPr>
          <a:xfrm>
            <a:off x="5440174" y="-4939767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Japanese platform known for high-quality, well-crafted problems.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Regular contests with clear problem statements.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Great for gradually building problem-solving skills.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5FD13-B37C-3191-5CAE-7FBE8FDB7AE0}"/>
              </a:ext>
            </a:extLst>
          </p:cNvPr>
          <p:cNvSpPr txBox="1"/>
          <p:nvPr/>
        </p:nvSpPr>
        <p:spPr>
          <a:xfrm>
            <a:off x="-2472021" y="-3114660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300" dirty="0" err="1">
                <a:solidFill>
                  <a:prstClr val="black"/>
                </a:solidFill>
                <a:latin typeface="Inconsolata"/>
              </a:rPr>
              <a:t>Atcoder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  <p:pic>
        <p:nvPicPr>
          <p:cNvPr id="10" name="Picture 9" descr="A duck with a knife in its mouth&#10;&#10;AI-generated content may be incorrect.">
            <a:extLst>
              <a:ext uri="{FF2B5EF4-FFF2-40B4-BE49-F238E27FC236}">
                <a16:creationId xmlns:a16="http://schemas.microsoft.com/office/drawing/2014/main" id="{88BF6EBF-61A4-1075-560A-B709553120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88" y="7707024"/>
            <a:ext cx="7310871" cy="5222051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1E952D94-D028-81B8-7EC7-0CF653E8D203}"/>
              </a:ext>
            </a:extLst>
          </p:cNvPr>
          <p:cNvSpPr txBox="1">
            <a:spLocks/>
          </p:cNvSpPr>
          <p:nvPr/>
        </p:nvSpPr>
        <p:spPr>
          <a:xfrm>
            <a:off x="838200" y="693737"/>
            <a:ext cx="10515600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spc="300" dirty="0"/>
              <a:t>REFERENCES</a:t>
            </a:r>
            <a:endParaRPr lang="en-US" sz="3600" spc="3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C06A-D26C-1A1A-6265-B1B909DFE767}"/>
              </a:ext>
            </a:extLst>
          </p:cNvPr>
          <p:cNvSpPr txBox="1"/>
          <p:nvPr/>
        </p:nvSpPr>
        <p:spPr>
          <a:xfrm>
            <a:off x="838200" y="1905000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[1] wikipedia.org</a:t>
            </a:r>
          </a:p>
          <a:p>
            <a:r>
              <a:rPr lang="en-US" sz="2400" dirty="0"/>
              <a:t>[2] copilot.ai</a:t>
            </a:r>
          </a:p>
          <a:p>
            <a:r>
              <a:rPr lang="en-US" sz="2400" dirty="0"/>
              <a:t>[3] chatgpt.ai</a:t>
            </a:r>
          </a:p>
          <a:p>
            <a:r>
              <a:rPr lang="en-US" sz="2400" dirty="0"/>
              <a:t>[4] grok.ai</a:t>
            </a:r>
          </a:p>
          <a:p>
            <a:r>
              <a:rPr lang="en-US" sz="2400" dirty="0"/>
              <a:t>[5] </a:t>
            </a:r>
            <a:r>
              <a:rPr lang="en-US" sz="2400" dirty="0" err="1"/>
              <a:t>geekforgeek</a:t>
            </a:r>
            <a:endParaRPr lang="en-US" sz="2400" dirty="0"/>
          </a:p>
          <a:p>
            <a:r>
              <a:rPr lang="en-US" sz="2400" dirty="0"/>
              <a:t>[6] </a:t>
            </a:r>
            <a:r>
              <a:rPr lang="en-US" sz="2400" dirty="0" err="1"/>
              <a:t>geekforgeek</a:t>
            </a:r>
            <a:endParaRPr lang="en-US" sz="2400" dirty="0"/>
          </a:p>
          <a:p>
            <a:r>
              <a:rPr lang="en-US" sz="2400" dirty="0"/>
              <a:t>[7] quickref.me</a:t>
            </a:r>
          </a:p>
          <a:p>
            <a:r>
              <a:rPr lang="en-US" sz="2400" dirty="0"/>
              <a:t>[8] google.com</a:t>
            </a:r>
          </a:p>
          <a:p>
            <a:r>
              <a:rPr lang="en-US" sz="2400" dirty="0"/>
              <a:t>[9] </a:t>
            </a:r>
            <a:r>
              <a:rPr lang="en-US" sz="2400" dirty="0" err="1"/>
              <a:t>github</a:t>
            </a:r>
            <a:r>
              <a:rPr lang="en-US" sz="2400" dirty="0"/>
              <a:t> copilot</a:t>
            </a:r>
          </a:p>
        </p:txBody>
      </p:sp>
    </p:spTree>
    <p:extLst>
      <p:ext uri="{BB962C8B-B14F-4D97-AF65-F5344CB8AC3E}">
        <p14:creationId xmlns:p14="http://schemas.microsoft.com/office/powerpoint/2010/main" val="4019817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1DA54-5076-111A-7236-7B9D03B78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D8EBD2-D142-15EA-D43A-3640975A384F}"/>
              </a:ext>
            </a:extLst>
          </p:cNvPr>
          <p:cNvSpPr/>
          <p:nvPr/>
        </p:nvSpPr>
        <p:spPr>
          <a:xfrm>
            <a:off x="1352550" y="-3846496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EA9478-3565-6A4C-3158-BB443098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00" y="562336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spc="300" dirty="0"/>
              <a:t>ANY QUERIES?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505BA-D131-B1AA-0906-EFE3F32FC3B9}"/>
              </a:ext>
            </a:extLst>
          </p:cNvPr>
          <p:cNvSpPr txBox="1"/>
          <p:nvPr/>
        </p:nvSpPr>
        <p:spPr>
          <a:xfrm>
            <a:off x="1352550" y="-5221044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19DCE-8683-EAE6-67FC-B2AFB0A8D2BF}"/>
              </a:ext>
            </a:extLst>
          </p:cNvPr>
          <p:cNvSpPr txBox="1"/>
          <p:nvPr/>
        </p:nvSpPr>
        <p:spPr>
          <a:xfrm>
            <a:off x="7734300" y="-5654233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7BD671A5-8861-2E95-885C-2C01588C5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924" y="-5748868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4B9A36-2BDA-AE27-E720-ECA9AD9FAC42}"/>
              </a:ext>
            </a:extLst>
          </p:cNvPr>
          <p:cNvSpPr/>
          <p:nvPr/>
        </p:nvSpPr>
        <p:spPr>
          <a:xfrm>
            <a:off x="3137034" y="-3322688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D1CFCD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936C89-0CC4-C854-1DCC-770EFACCF032}"/>
              </a:ext>
            </a:extLst>
          </p:cNvPr>
          <p:cNvSpPr/>
          <p:nvPr/>
        </p:nvSpPr>
        <p:spPr>
          <a:xfrm>
            <a:off x="1352550" y="-1687764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D8AF979-8DF7-3CCD-3C46-7A073C4CE2BF}"/>
              </a:ext>
            </a:extLst>
          </p:cNvPr>
          <p:cNvSpPr/>
          <p:nvPr/>
        </p:nvSpPr>
        <p:spPr>
          <a:xfrm>
            <a:off x="1352550" y="-2801326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3EFF18-3CFC-DE46-652C-6F4D3669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54" y="-4079420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7BE0043E-B314-6AC6-96A8-5C0ABACA7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38" y="-2760806"/>
            <a:ext cx="760556" cy="7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3215094-5348-F433-F40B-5BE5BFB6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35" y="-1758545"/>
            <a:ext cx="1061161" cy="10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54ED7E87-E6ED-2138-ED38-6D114BD54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61" y="-3322688"/>
            <a:ext cx="1322438" cy="13224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F014DC-01BD-84F0-8215-7A1E4B9484CA}"/>
              </a:ext>
            </a:extLst>
          </p:cNvPr>
          <p:cNvSpPr/>
          <p:nvPr/>
        </p:nvSpPr>
        <p:spPr>
          <a:xfrm>
            <a:off x="5742365" y="-3626150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2DE784-C5CD-F0A9-B6DA-517EC451E279}"/>
              </a:ext>
            </a:extLst>
          </p:cNvPr>
          <p:cNvSpPr txBox="1"/>
          <p:nvPr/>
        </p:nvSpPr>
        <p:spPr>
          <a:xfrm>
            <a:off x="5954524" y="-3569511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Japanese platform known for high-quality, well-crafted problems.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Regular contests with clear problem statements.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Great for gradually building problem-solving skills.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CF134-530E-5FC9-2CBC-F7BEB191CF62}"/>
              </a:ext>
            </a:extLst>
          </p:cNvPr>
          <p:cNvSpPr txBox="1"/>
          <p:nvPr/>
        </p:nvSpPr>
        <p:spPr>
          <a:xfrm>
            <a:off x="-1957671" y="-1744404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300" dirty="0" err="1">
                <a:solidFill>
                  <a:prstClr val="black"/>
                </a:solidFill>
                <a:latin typeface="Inconsolata"/>
              </a:rPr>
              <a:t>Atcoder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  <p:pic>
        <p:nvPicPr>
          <p:cNvPr id="10" name="Picture 9" descr="A duck with a knife in its mouth&#10;&#10;AI-generated content may be incorrect.">
            <a:extLst>
              <a:ext uri="{FF2B5EF4-FFF2-40B4-BE49-F238E27FC236}">
                <a16:creationId xmlns:a16="http://schemas.microsoft.com/office/drawing/2014/main" id="{7066A4FF-561C-1F5B-F7D2-5428339233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63" y="1597754"/>
            <a:ext cx="7310871" cy="52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49319-48A0-BF8B-05E7-D1868631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CEFCFB9-2B1E-5D5C-F742-EC618FCEE415}"/>
              </a:ext>
            </a:extLst>
          </p:cNvPr>
          <p:cNvSpPr/>
          <p:nvPr/>
        </p:nvSpPr>
        <p:spPr>
          <a:xfrm>
            <a:off x="1352550" y="-3846496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E51913-EE26-2CD7-9966-0878A15DA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4" y="2616578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spc="300" dirty="0"/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BF198-B88D-7270-EEA1-EE9DD19666A1}"/>
              </a:ext>
            </a:extLst>
          </p:cNvPr>
          <p:cNvSpPr txBox="1"/>
          <p:nvPr/>
        </p:nvSpPr>
        <p:spPr>
          <a:xfrm>
            <a:off x="1352550" y="-5221044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07CDE-FD76-A816-6816-8D72CB28A9AA}"/>
              </a:ext>
            </a:extLst>
          </p:cNvPr>
          <p:cNvSpPr txBox="1"/>
          <p:nvPr/>
        </p:nvSpPr>
        <p:spPr>
          <a:xfrm>
            <a:off x="7734300" y="-5654233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E765FA36-6822-A823-8089-C157B57DD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924" y="-5748868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01F4BD-7290-5F5C-282B-04ACD48E8565}"/>
              </a:ext>
            </a:extLst>
          </p:cNvPr>
          <p:cNvSpPr/>
          <p:nvPr/>
        </p:nvSpPr>
        <p:spPr>
          <a:xfrm>
            <a:off x="3137034" y="-3322688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D1CFCD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4D0F29-AF51-2389-764B-618B7E8FA9FA}"/>
              </a:ext>
            </a:extLst>
          </p:cNvPr>
          <p:cNvSpPr/>
          <p:nvPr/>
        </p:nvSpPr>
        <p:spPr>
          <a:xfrm>
            <a:off x="1352550" y="-1687764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59D5FC-4141-0450-CB67-EC5EAB738A5E}"/>
              </a:ext>
            </a:extLst>
          </p:cNvPr>
          <p:cNvSpPr/>
          <p:nvPr/>
        </p:nvSpPr>
        <p:spPr>
          <a:xfrm>
            <a:off x="1352550" y="-2801326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BAB7CD8-AC20-9A14-149A-D71A0CCB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54" y="-4079420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3759957F-9751-EDA8-FB11-369189CE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38" y="-2760806"/>
            <a:ext cx="760556" cy="7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285295F-E578-8B9E-571F-8146C705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35" y="-1758545"/>
            <a:ext cx="1061161" cy="10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343B4190-FF47-734C-EF72-83ED3BEECF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61" y="-3322688"/>
            <a:ext cx="1322438" cy="13224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4C3D17-558C-EE4B-AEFE-9BA8A04C0185}"/>
              </a:ext>
            </a:extLst>
          </p:cNvPr>
          <p:cNvSpPr/>
          <p:nvPr/>
        </p:nvSpPr>
        <p:spPr>
          <a:xfrm>
            <a:off x="5742365" y="-3626150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9521A-AEDC-B401-99D6-733ADA2B14A5}"/>
              </a:ext>
            </a:extLst>
          </p:cNvPr>
          <p:cNvSpPr txBox="1"/>
          <p:nvPr/>
        </p:nvSpPr>
        <p:spPr>
          <a:xfrm>
            <a:off x="5954524" y="-3569511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Japanese platform known for high-quality, well-crafted problems.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Regular contests with clear problem statements.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Great for gradually building problem-solving skills.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BFBF1-C1C2-1451-0EC0-5F3B5CE396DE}"/>
              </a:ext>
            </a:extLst>
          </p:cNvPr>
          <p:cNvSpPr txBox="1"/>
          <p:nvPr/>
        </p:nvSpPr>
        <p:spPr>
          <a:xfrm>
            <a:off x="-1957671" y="-1744404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300" dirty="0" err="1">
                <a:solidFill>
                  <a:prstClr val="black"/>
                </a:solidFill>
                <a:latin typeface="Inconsolata"/>
              </a:rPr>
              <a:t>Atcoder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  <p:pic>
        <p:nvPicPr>
          <p:cNvPr id="10" name="Picture 9" descr="A duck with a knife in its mouth&#10;&#10;AI-generated content may be incorrect.">
            <a:extLst>
              <a:ext uri="{FF2B5EF4-FFF2-40B4-BE49-F238E27FC236}">
                <a16:creationId xmlns:a16="http://schemas.microsoft.com/office/drawing/2014/main" id="{1B166B81-C76A-1928-6B7B-B727E53C1F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59" y="-4952552"/>
            <a:ext cx="7310871" cy="5222051"/>
          </a:xfrm>
          <a:prstGeom prst="rect">
            <a:avLst/>
          </a:prstGeom>
        </p:spPr>
      </p:pic>
      <p:pic>
        <p:nvPicPr>
          <p:cNvPr id="16" name="Picture 15" descr="A black and white image of two towers&#10;&#10;AI-generated content may be incorrect.">
            <a:extLst>
              <a:ext uri="{FF2B5EF4-FFF2-40B4-BE49-F238E27FC236}">
                <a16:creationId xmlns:a16="http://schemas.microsoft.com/office/drawing/2014/main" id="{82681133-8836-3B10-8821-10891D8A80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3" t="23413" r="31148" b="22571"/>
          <a:stretch>
            <a:fillRect/>
          </a:stretch>
        </p:blipFill>
        <p:spPr>
          <a:xfrm>
            <a:off x="8031784" y="7418781"/>
            <a:ext cx="3650329" cy="2921103"/>
          </a:xfrm>
          <a:prstGeom prst="rect">
            <a:avLst/>
          </a:prstGeom>
        </p:spPr>
      </p:pic>
      <p:pic>
        <p:nvPicPr>
          <p:cNvPr id="18" name="Picture 17" descr="A silhouette of a plane&#10;&#10;AI-generated content may be incorrect.">
            <a:extLst>
              <a:ext uri="{FF2B5EF4-FFF2-40B4-BE49-F238E27FC236}">
                <a16:creationId xmlns:a16="http://schemas.microsoft.com/office/drawing/2014/main" id="{A59BC9B5-6CC2-5F37-5D3A-2FD607890A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t="23271" r="29113" b="29462"/>
          <a:stretch>
            <a:fillRect/>
          </a:stretch>
        </p:blipFill>
        <p:spPr>
          <a:xfrm>
            <a:off x="1180168" y="8118831"/>
            <a:ext cx="1995214" cy="11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8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B7424-65A7-7D6E-2CE0-37EE7E76A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39F779D-16E4-400A-EB55-3B27A9581569}"/>
              </a:ext>
            </a:extLst>
          </p:cNvPr>
          <p:cNvSpPr/>
          <p:nvPr/>
        </p:nvSpPr>
        <p:spPr>
          <a:xfrm>
            <a:off x="1352550" y="-3846496"/>
            <a:ext cx="1226135" cy="919601"/>
          </a:xfrm>
          <a:prstGeom prst="roundRect">
            <a:avLst/>
          </a:prstGeom>
          <a:gradFill flip="none" rotWithShape="1"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AD03C1-9D5E-DCB5-4B24-5E354290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24" y="4388134"/>
            <a:ext cx="10515600" cy="132556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spc="300" dirty="0"/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386A9-F132-12A8-B7E3-3F6F658BE6EC}"/>
              </a:ext>
            </a:extLst>
          </p:cNvPr>
          <p:cNvSpPr txBox="1"/>
          <p:nvPr/>
        </p:nvSpPr>
        <p:spPr>
          <a:xfrm>
            <a:off x="1352550" y="-5221044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Where to go?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E309C-2DF5-61E4-C712-F38C315BA517}"/>
              </a:ext>
            </a:extLst>
          </p:cNvPr>
          <p:cNvSpPr txBox="1"/>
          <p:nvPr/>
        </p:nvSpPr>
        <p:spPr>
          <a:xfrm>
            <a:off x="7734300" y="-5654233"/>
            <a:ext cx="2190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(Continue)</a:t>
            </a:r>
          </a:p>
        </p:txBody>
      </p:sp>
      <p:pic>
        <p:nvPicPr>
          <p:cNvPr id="8" name="Picture 7" descr="A cartoon character with a question mark above his head&#10;&#10;AI-generated content may be incorrect.">
            <a:extLst>
              <a:ext uri="{FF2B5EF4-FFF2-40B4-BE49-F238E27FC236}">
                <a16:creationId xmlns:a16="http://schemas.microsoft.com/office/drawing/2014/main" id="{A8AE3DA6-029A-0192-0AE7-F46E7112F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892" l="10000" r="90000">
                        <a14:foregroundMark x1="27838" y1="93378" x2="47162" y2="96892"/>
                        <a14:foregroundMark x1="61907" y1="95541" x2="64865" y2="95270"/>
                        <a14:foregroundMark x1="47162" y1="96892" x2="61907" y2="95541"/>
                        <a14:foregroundMark x1="64865" y1="95270" x2="65270" y2="93919"/>
                        <a14:foregroundMark x1="65270" y1="93919" x2="68919" y2="96892"/>
                        <a14:foregroundMark x1="85000" y1="18919" x2="85000" y2="18919"/>
                        <a14:foregroundMark x1="64189" y1="21081" x2="64189" y2="21081"/>
                        <a14:foregroundMark x1="72568" y1="20811" x2="72568" y2="20811"/>
                        <a14:foregroundMark x1="86351" y1="23649" x2="75946" y2="19730"/>
                        <a14:foregroundMark x1="75946" y1="19730" x2="75000" y2="19730"/>
                        <a14:foregroundMark x1="79730" y1="19189" x2="69189" y2="20270"/>
                        <a14:foregroundMark x1="75000" y1="18649" x2="68108" y2="16892"/>
                        <a14:foregroundMark x1="72838" y1="16351" x2="65405" y2="18649"/>
                        <a14:foregroundMark x1="65405" y1="18649" x2="65270" y2="21892"/>
                        <a14:foregroundMark x1="72162" y1="17162" x2="63919" y2="16622"/>
                        <a14:foregroundMark x1="70811" y1="19730" x2="67354" y2="13456"/>
                        <a14:foregroundMark x1="71351" y1="22162" x2="66250" y2="14184"/>
                        <a14:foregroundMark x1="74730" y1="18108" x2="74730" y2="18108"/>
                        <a14:foregroundMark x1="74730" y1="18108" x2="68712" y2="12560"/>
                        <a14:foregroundMark x1="73919" y1="14189" x2="70811" y2="12162"/>
                        <a14:foregroundMark x1="70270" y1="12162" x2="69532" y2="12019"/>
                        <a14:foregroundMark x1="76351" y1="32162" x2="76351" y2="32162"/>
                        <a14:foregroundMark x1="38108" y1="67838" x2="38108" y2="67838"/>
                        <a14:foregroundMark x1="40946" y1="68649" x2="35405" y2="70000"/>
                        <a14:foregroundMark x1="35135" y1="70000" x2="35135" y2="70000"/>
                        <a14:foregroundMark x1="45676" y1="59730" x2="45676" y2="59730"/>
                        <a14:foregroundMark x1="52027" y1="61351" x2="55135" y2="70270"/>
                        <a14:foregroundMark x1="54054" y1="71081" x2="40676" y2="62162"/>
                        <a14:foregroundMark x1="40135" y1="61622" x2="40135" y2="61622"/>
                        <a14:foregroundMark x1="40135" y1="61622" x2="40135" y2="70000"/>
                        <a14:foregroundMark x1="40135" y1="70000" x2="40135" y2="70000"/>
                        <a14:foregroundMark x1="39324" y1="61892" x2="39054" y2="68649"/>
                        <a14:backgroundMark x1="63919" y1="97838" x2="63919" y2="97838"/>
                        <a14:backgroundMark x1="63649" y1="95270" x2="63649" y2="95270"/>
                        <a14:backgroundMark x1="63919" y1="95541" x2="63919" y2="95541"/>
                        <a14:backgroundMark x1="68108" y1="9189" x2="65270" y2="10811"/>
                        <a14:backgroundMark x1="68919" y1="9730" x2="62568" y2="13919"/>
                        <a14:backgroundMark x1="63378" y1="13649" x2="61622" y2="15270"/>
                        <a14:backgroundMark x1="70270" y1="10000" x2="67162" y2="10000"/>
                        <a14:backgroundMark x1="61892" y1="10000" x2="61892" y2="1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1924" y="-5748868"/>
            <a:ext cx="5976124" cy="597612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2B3FA9-78B6-A679-7CB9-116A510E41C6}"/>
              </a:ext>
            </a:extLst>
          </p:cNvPr>
          <p:cNvSpPr/>
          <p:nvPr/>
        </p:nvSpPr>
        <p:spPr>
          <a:xfrm>
            <a:off x="3137034" y="-3322688"/>
            <a:ext cx="1964493" cy="1570142"/>
          </a:xfrm>
          <a:prstGeom prst="roundRect">
            <a:avLst/>
          </a:prstGeom>
          <a:gradFill flip="none" rotWithShape="1">
            <a:gsLst>
              <a:gs pos="28000">
                <a:srgbClr val="D1CFCD"/>
              </a:gs>
              <a:gs pos="85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E2DDFD-7DC9-E403-0BE7-EBD87DBD0FBF}"/>
              </a:ext>
            </a:extLst>
          </p:cNvPr>
          <p:cNvSpPr/>
          <p:nvPr/>
        </p:nvSpPr>
        <p:spPr>
          <a:xfrm>
            <a:off x="1352550" y="-1687764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01930C-310E-3248-60C7-42C5173C33DC}"/>
              </a:ext>
            </a:extLst>
          </p:cNvPr>
          <p:cNvSpPr/>
          <p:nvPr/>
        </p:nvSpPr>
        <p:spPr>
          <a:xfrm>
            <a:off x="1352550" y="-2801326"/>
            <a:ext cx="1226135" cy="919601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56139F-62C8-F13E-8069-B91EEB91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354" y="-4079420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twork | npanuhin">
            <a:extLst>
              <a:ext uri="{FF2B5EF4-FFF2-40B4-BE49-F238E27FC236}">
                <a16:creationId xmlns:a16="http://schemas.microsoft.com/office/drawing/2014/main" id="{79868683-3A95-BAD5-6B9B-829E4358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7778">
                        <a14:foregroundMark x1="16889" y1="50667" x2="16889" y2="50667"/>
                        <a14:foregroundMark x1="6222" y1="56889" x2="6222" y2="56889"/>
                        <a14:foregroundMark x1="10667" y1="66667" x2="889" y2="60444"/>
                        <a14:foregroundMark x1="53333" y1="64000" x2="56889" y2="34667"/>
                        <a14:foregroundMark x1="87111" y1="78222" x2="88000" y2="52444"/>
                        <a14:foregroundMark x1="97778" y1="79111" x2="93333" y2="64000"/>
                        <a14:foregroundMark x1="93333" y1="64000" x2="93333" y2="64000"/>
                        <a14:foregroundMark x1="13333" y1="79111" x2="19556" y2="4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38" y="-2760806"/>
            <a:ext cx="760556" cy="76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5650FEE-F36A-67FA-B783-395DFC708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035" y="-1758545"/>
            <a:ext cx="1061161" cy="10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horses and a globe&#10;&#10;AI-generated content may be incorrect.">
            <a:extLst>
              <a:ext uri="{FF2B5EF4-FFF2-40B4-BE49-F238E27FC236}">
                <a16:creationId xmlns:a16="http://schemas.microsoft.com/office/drawing/2014/main" id="{E07A0206-DCE5-189D-6387-D7D6BAC4D5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061" y="-3322688"/>
            <a:ext cx="1322438" cy="13224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05B2C07-D70F-C2E0-A485-0A4B228ACA78}"/>
              </a:ext>
            </a:extLst>
          </p:cNvPr>
          <p:cNvSpPr/>
          <p:nvPr/>
        </p:nvSpPr>
        <p:spPr>
          <a:xfrm>
            <a:off x="5742365" y="-3626150"/>
            <a:ext cx="5939748" cy="1867605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1AEC4-9C99-D8E9-200A-D97E5284308F}"/>
              </a:ext>
            </a:extLst>
          </p:cNvPr>
          <p:cNvSpPr txBox="1"/>
          <p:nvPr/>
        </p:nvSpPr>
        <p:spPr>
          <a:xfrm>
            <a:off x="5954524" y="-3569511"/>
            <a:ext cx="5515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Japanese platform known for high-quality, well-crafted problems.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Regular contests with clear problem statements.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Great for gradually building problem-solving skills.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BAC31-770F-C917-B2A9-42DA9050CCFC}"/>
              </a:ext>
            </a:extLst>
          </p:cNvPr>
          <p:cNvSpPr txBox="1"/>
          <p:nvPr/>
        </p:nvSpPr>
        <p:spPr>
          <a:xfrm>
            <a:off x="-1957671" y="-1744404"/>
            <a:ext cx="121539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300" dirty="0" err="1">
                <a:solidFill>
                  <a:prstClr val="black"/>
                </a:solidFill>
                <a:latin typeface="Inconsolata"/>
              </a:rPr>
              <a:t>Atcoder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/>
              <a:ea typeface="+mn-ea"/>
              <a:cs typeface="+mn-cs"/>
            </a:endParaRPr>
          </a:p>
        </p:txBody>
      </p:sp>
      <p:pic>
        <p:nvPicPr>
          <p:cNvPr id="10" name="Picture 9" descr="A duck with a knife in its mouth&#10;&#10;AI-generated content may be incorrect.">
            <a:extLst>
              <a:ext uri="{FF2B5EF4-FFF2-40B4-BE49-F238E27FC236}">
                <a16:creationId xmlns:a16="http://schemas.microsoft.com/office/drawing/2014/main" id="{BA124F6C-91F3-1F64-F086-B0699CB336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59" y="-4952552"/>
            <a:ext cx="7310871" cy="5222051"/>
          </a:xfrm>
          <a:prstGeom prst="rect">
            <a:avLst/>
          </a:prstGeom>
        </p:spPr>
      </p:pic>
      <p:pic>
        <p:nvPicPr>
          <p:cNvPr id="16" name="Picture 15" descr="A black and white image of two towers&#10;&#10;AI-generated content may be incorrect.">
            <a:extLst>
              <a:ext uri="{FF2B5EF4-FFF2-40B4-BE49-F238E27FC236}">
                <a16:creationId xmlns:a16="http://schemas.microsoft.com/office/drawing/2014/main" id="{3AC1196B-E6B9-0881-701F-A7A8DD14E2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3" t="23413" r="31148" b="22571"/>
          <a:stretch>
            <a:fillRect/>
          </a:stretch>
        </p:blipFill>
        <p:spPr>
          <a:xfrm>
            <a:off x="7819624" y="941781"/>
            <a:ext cx="3650329" cy="2921103"/>
          </a:xfrm>
          <a:prstGeom prst="rect">
            <a:avLst/>
          </a:prstGeom>
        </p:spPr>
      </p:pic>
      <p:pic>
        <p:nvPicPr>
          <p:cNvPr id="18" name="Picture 17" descr="A silhouette of a plane&#10;&#10;AI-generated content may be incorrect.">
            <a:extLst>
              <a:ext uri="{FF2B5EF4-FFF2-40B4-BE49-F238E27FC236}">
                <a16:creationId xmlns:a16="http://schemas.microsoft.com/office/drawing/2014/main" id="{7FA8F792-CF26-7EB5-D3F6-A69E79DF2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t="23271" r="29113" b="29462"/>
          <a:stretch>
            <a:fillRect/>
          </a:stretch>
        </p:blipFill>
        <p:spPr>
          <a:xfrm>
            <a:off x="968008" y="1641831"/>
            <a:ext cx="1995214" cy="11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35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0.48021 -0.00162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C1B9B-D43A-DB2A-62EF-0FD6FD0EF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66A53-29C8-4E11-CDDB-C23C828A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spc="300" dirty="0"/>
              <a:t>SUBMITTED BY</a:t>
            </a:r>
          </a:p>
        </p:txBody>
      </p:sp>
      <p:pic>
        <p:nvPicPr>
          <p:cNvPr id="5" name="Content Placeholder 4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7D5F2426-3A81-B687-3E77-8B060429C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92" y="1690688"/>
            <a:ext cx="1226467" cy="3586162"/>
          </a:xfrm>
        </p:spPr>
      </p:pic>
      <p:pic>
        <p:nvPicPr>
          <p:cNvPr id="7" name="Picture 6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0F526AA1-5DCC-D6BD-0084-A1986F47A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97" y="1690688"/>
            <a:ext cx="1488368" cy="3586162"/>
          </a:xfrm>
          <a:prstGeom prst="rect">
            <a:avLst/>
          </a:prstGeom>
        </p:spPr>
      </p:pic>
      <p:pic>
        <p:nvPicPr>
          <p:cNvPr id="9" name="Picture 8" descr="A silhouette of a person&#10;&#10;AI-generated content may be incorrect.">
            <a:extLst>
              <a:ext uri="{FF2B5EF4-FFF2-40B4-BE49-F238E27FC236}">
                <a16:creationId xmlns:a16="http://schemas.microsoft.com/office/drawing/2014/main" id="{136C28CF-DE5A-8C8E-21D2-9DF73B88D3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436" y="1690688"/>
            <a:ext cx="1201364" cy="3586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BA4DD8-AE0C-64E1-495A-C633110C24C9}"/>
              </a:ext>
            </a:extLst>
          </p:cNvPr>
          <p:cNvSpPr txBox="1"/>
          <p:nvPr/>
        </p:nvSpPr>
        <p:spPr>
          <a:xfrm>
            <a:off x="4883750" y="2496458"/>
            <a:ext cx="467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NAME : </a:t>
            </a:r>
            <a:r>
              <a:rPr lang="en-US" sz="2000" b="1" spc="300" dirty="0"/>
              <a:t>ARAF HOSSAIN</a:t>
            </a:r>
          </a:p>
          <a:p>
            <a:r>
              <a:rPr lang="en-US" sz="2000" spc="300" dirty="0"/>
              <a:t>SID : </a:t>
            </a:r>
            <a:r>
              <a:rPr lang="en-US" sz="2000" b="1" spc="300" dirty="0"/>
              <a:t>00724205101058</a:t>
            </a:r>
          </a:p>
          <a:p>
            <a:pPr algn="just"/>
            <a:r>
              <a:rPr lang="en-US" sz="2000" spc="300" dirty="0"/>
              <a:t>PROGRAM : </a:t>
            </a:r>
            <a:r>
              <a:rPr lang="en-US" sz="2000" b="1" spc="300" dirty="0"/>
              <a:t>CSE</a:t>
            </a:r>
          </a:p>
          <a:p>
            <a:r>
              <a:rPr lang="en-US" sz="2000" spc="300" dirty="0"/>
              <a:t>SEMESTER : </a:t>
            </a:r>
            <a:r>
              <a:rPr lang="en-US" sz="2000" b="1" spc="300" dirty="0"/>
              <a:t>FALL 24</a:t>
            </a:r>
          </a:p>
        </p:txBody>
      </p:sp>
    </p:spTree>
    <p:extLst>
      <p:ext uri="{BB962C8B-B14F-4D97-AF65-F5344CB8AC3E}">
        <p14:creationId xmlns:p14="http://schemas.microsoft.com/office/powerpoint/2010/main" val="266794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D7196-6156-3D62-E110-6A40574B0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8593-E589-4EE8-1CF2-E1209305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spc="300" dirty="0"/>
              <a:t>SUBMITTED BY</a:t>
            </a:r>
          </a:p>
        </p:txBody>
      </p:sp>
      <p:pic>
        <p:nvPicPr>
          <p:cNvPr id="5" name="Content Placeholder 4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8C9CC6FA-DAF9-7012-C76D-834C04E60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92" y="1690688"/>
            <a:ext cx="1226467" cy="3586162"/>
          </a:xfrm>
        </p:spPr>
      </p:pic>
      <p:pic>
        <p:nvPicPr>
          <p:cNvPr id="7" name="Picture 6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A42DC8CB-7D00-E3E4-1E30-BB185DEEF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97" y="1690688"/>
            <a:ext cx="1488368" cy="3586162"/>
          </a:xfrm>
          <a:prstGeom prst="rect">
            <a:avLst/>
          </a:prstGeom>
        </p:spPr>
      </p:pic>
      <p:pic>
        <p:nvPicPr>
          <p:cNvPr id="9" name="Picture 8" descr="A silhouette of a person&#10;&#10;AI-generated content may be incorrect.">
            <a:extLst>
              <a:ext uri="{FF2B5EF4-FFF2-40B4-BE49-F238E27FC236}">
                <a16:creationId xmlns:a16="http://schemas.microsoft.com/office/drawing/2014/main" id="{6CF8BAD7-F493-355E-EA6F-41F694F9B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03" y="1690688"/>
            <a:ext cx="1201364" cy="3586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49AD09-28EA-8C67-1195-59B0C9F0191D}"/>
              </a:ext>
            </a:extLst>
          </p:cNvPr>
          <p:cNvSpPr txBox="1"/>
          <p:nvPr/>
        </p:nvSpPr>
        <p:spPr>
          <a:xfrm>
            <a:off x="6159183" y="2485572"/>
            <a:ext cx="4673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/>
              <a:t>NAME : </a:t>
            </a:r>
            <a:r>
              <a:rPr lang="en-US" sz="2000" b="1" spc="300" dirty="0"/>
              <a:t>NAFIZ KHAN</a:t>
            </a:r>
          </a:p>
          <a:p>
            <a:r>
              <a:rPr lang="en-US" sz="2000" spc="300" dirty="0"/>
              <a:t>SID : </a:t>
            </a:r>
            <a:r>
              <a:rPr lang="en-US" sz="2000" b="1" spc="300" dirty="0"/>
              <a:t>00724205101064</a:t>
            </a:r>
          </a:p>
          <a:p>
            <a:pPr algn="just"/>
            <a:r>
              <a:rPr lang="en-US" sz="2000" spc="300" dirty="0"/>
              <a:t>PROGRAM : </a:t>
            </a:r>
            <a:r>
              <a:rPr lang="en-US" sz="2000" b="1" spc="300" dirty="0"/>
              <a:t>CSE</a:t>
            </a:r>
          </a:p>
          <a:p>
            <a:r>
              <a:rPr lang="en-US" sz="2000" spc="300" dirty="0"/>
              <a:t>SEMESTER : </a:t>
            </a:r>
            <a:r>
              <a:rPr lang="en-US" sz="2000" b="1" spc="300" dirty="0"/>
              <a:t>FALL 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EE8B71-21FE-9EA6-9D82-A1C20651B79E}"/>
              </a:ext>
            </a:extLst>
          </p:cNvPr>
          <p:cNvSpPr txBox="1"/>
          <p:nvPr/>
        </p:nvSpPr>
        <p:spPr>
          <a:xfrm>
            <a:off x="3171368" y="6903555"/>
            <a:ext cx="584925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/>
              <a:t>MS. NUSRAT JAHAN</a:t>
            </a:r>
          </a:p>
          <a:p>
            <a:pPr algn="ctr"/>
            <a:r>
              <a:rPr lang="en-US" spc="300" dirty="0"/>
              <a:t>LECTURER GRADE-I, AUST</a:t>
            </a:r>
          </a:p>
          <a:p>
            <a:pPr algn="ctr"/>
            <a:endParaRPr lang="en-US" spc="300" dirty="0"/>
          </a:p>
          <a:p>
            <a:pPr algn="ctr"/>
            <a:r>
              <a:rPr lang="en-US" sz="2000" b="1" spc="300" dirty="0"/>
              <a:t>MS. TASNUVA BINTE RAHMAN</a:t>
            </a:r>
          </a:p>
          <a:p>
            <a:pPr algn="ctr"/>
            <a:r>
              <a:rPr lang="en-US" spc="300" dirty="0"/>
              <a:t>LECTURER GRADE-II, AUST</a:t>
            </a:r>
          </a:p>
        </p:txBody>
      </p:sp>
    </p:spTree>
    <p:extLst>
      <p:ext uri="{BB962C8B-B14F-4D97-AF65-F5344CB8AC3E}">
        <p14:creationId xmlns:p14="http://schemas.microsoft.com/office/powerpoint/2010/main" val="55771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FF2A0-E97B-0A71-9CAB-401A49503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A71F-5CB2-1A12-9C07-8B73850D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spc="300" dirty="0"/>
              <a:t>SUBMITTED BY</a:t>
            </a:r>
          </a:p>
        </p:txBody>
      </p:sp>
      <p:pic>
        <p:nvPicPr>
          <p:cNvPr id="5" name="Content Placeholder 4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C1AAE46D-10A4-C99F-57B9-E207C8C66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12" y="1366272"/>
            <a:ext cx="652828" cy="1908855"/>
          </a:xfrm>
        </p:spPr>
      </p:pic>
      <p:pic>
        <p:nvPicPr>
          <p:cNvPr id="7" name="Picture 6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9055F92F-9047-2CD8-F11C-6A6CC3F23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83" y="1366273"/>
            <a:ext cx="792234" cy="1908855"/>
          </a:xfrm>
          <a:prstGeom prst="rect">
            <a:avLst/>
          </a:prstGeom>
        </p:spPr>
      </p:pic>
      <p:pic>
        <p:nvPicPr>
          <p:cNvPr id="9" name="Picture 8" descr="A silhouette of a person&#10;&#10;AI-generated content may be incorrect.">
            <a:extLst>
              <a:ext uri="{FF2B5EF4-FFF2-40B4-BE49-F238E27FC236}">
                <a16:creationId xmlns:a16="http://schemas.microsoft.com/office/drawing/2014/main" id="{92F72D14-AD76-74C3-F9E2-A3B207D04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60" y="1366271"/>
            <a:ext cx="639466" cy="1908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855A48-3C8A-406F-3D29-2B90019F8940}"/>
              </a:ext>
            </a:extLst>
          </p:cNvPr>
          <p:cNvSpPr txBox="1"/>
          <p:nvPr/>
        </p:nvSpPr>
        <p:spPr>
          <a:xfrm>
            <a:off x="4601028" y="3767365"/>
            <a:ext cx="298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 Bold"/>
                <a:ea typeface="+mj-ea"/>
                <a:cs typeface="+mj-cs"/>
              </a:rPr>
              <a:t>SUBMITTED TO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FE22D-46F6-B6BC-3114-175369AA2E87}"/>
              </a:ext>
            </a:extLst>
          </p:cNvPr>
          <p:cNvSpPr txBox="1"/>
          <p:nvPr/>
        </p:nvSpPr>
        <p:spPr>
          <a:xfrm>
            <a:off x="3171370" y="4584020"/>
            <a:ext cx="5849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/>
              <a:t>MS. NUSRAT JAHAN</a:t>
            </a:r>
          </a:p>
          <a:p>
            <a:pPr algn="ctr"/>
            <a:r>
              <a:rPr lang="en-US" sz="2000" spc="300" dirty="0"/>
              <a:t>LECTURER GRADE-I, AUST</a:t>
            </a:r>
          </a:p>
          <a:p>
            <a:pPr algn="ctr"/>
            <a:endParaRPr lang="en-US" sz="2000" spc="300" dirty="0"/>
          </a:p>
          <a:p>
            <a:pPr algn="ctr"/>
            <a:r>
              <a:rPr lang="en-US" sz="2400" b="1" spc="300" dirty="0"/>
              <a:t>MS. TASNUVA BINTE RAHMAN</a:t>
            </a:r>
          </a:p>
          <a:p>
            <a:pPr algn="ctr"/>
            <a:r>
              <a:rPr lang="en-US" sz="2000" spc="300" dirty="0"/>
              <a:t>LECTURER GRADE-II, AUST</a:t>
            </a:r>
          </a:p>
        </p:txBody>
      </p:sp>
      <p:pic>
        <p:nvPicPr>
          <p:cNvPr id="6" name="Picture 5" descr="A blue question mark in a circle&#10;&#10;AI-generated content may be incorrect.">
            <a:extLst>
              <a:ext uri="{FF2B5EF4-FFF2-40B4-BE49-F238E27FC236}">
                <a16:creationId xmlns:a16="http://schemas.microsoft.com/office/drawing/2014/main" id="{D6256DBD-2776-C3B2-1A59-4D56409D2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900" y1="33899" x2="42900" y2="33899"/>
                        <a14:foregroundMark x1="44900" y1="33050" x2="44900" y2="33050"/>
                        <a14:foregroundMark x1="44900" y1="33050" x2="44900" y2="33050"/>
                        <a14:foregroundMark x1="48550" y1="31919" x2="48550" y2="31919"/>
                        <a14:foregroundMark x1="48550" y1="31919" x2="48550" y2="31919"/>
                        <a14:foregroundMark x1="48550" y1="31919" x2="37750" y2="36842"/>
                        <a14:foregroundMark x1="37750" y1="36842" x2="37050" y2="38031"/>
                        <a14:foregroundMark x1="37300" y1="34975" x2="46200" y2="30900"/>
                        <a14:foregroundMark x1="46200" y1="30900" x2="58750" y2="36786"/>
                        <a14:foregroundMark x1="58750" y1="36786" x2="50450" y2="51669"/>
                        <a14:foregroundMark x1="50450" y1="51669" x2="47700" y2="38766"/>
                        <a14:foregroundMark x1="47700" y1="38766" x2="50800" y2="35823"/>
                        <a14:foregroundMark x1="60600" y1="51952" x2="56150" y2="42954"/>
                        <a14:foregroundMark x1="56150" y1="42954" x2="46850" y2="36106"/>
                        <a14:foregroundMark x1="46850" y1="36106" x2="37500" y2="52688"/>
                        <a14:foregroundMark x1="37500" y1="52688" x2="47500" y2="62535"/>
                        <a14:foregroundMark x1="47500" y1="62535" x2="57050" y2="62479"/>
                        <a14:foregroundMark x1="57050" y1="62479" x2="59800" y2="54726"/>
                        <a14:foregroundMark x1="59800" y1="54726" x2="58150" y2="50255"/>
                        <a14:foregroundMark x1="60850" y1="46406" x2="50700" y2="23769"/>
                        <a14:foregroundMark x1="50700" y1="23769" x2="42700" y2="23090"/>
                        <a14:foregroundMark x1="42700" y1="23090" x2="35350" y2="34012"/>
                        <a14:foregroundMark x1="35350" y1="34012" x2="32850" y2="46972"/>
                        <a14:foregroundMark x1="32850" y1="46972" x2="41900" y2="59706"/>
                        <a14:foregroundMark x1="41900" y1="59706" x2="54550" y2="65365"/>
                        <a14:foregroundMark x1="54550" y1="65365" x2="63300" y2="60555"/>
                        <a14:foregroundMark x1="63300" y1="60555" x2="65650" y2="46972"/>
                        <a14:foregroundMark x1="65650" y1="46972" x2="65250" y2="45840"/>
                        <a14:foregroundMark x1="45850" y1="34975" x2="45150" y2="34748"/>
                        <a14:foregroundMark x1="45150" y1="34748" x2="29850" y2="45388"/>
                        <a14:foregroundMark x1="29850" y1="45388" x2="41450" y2="51387"/>
                        <a14:foregroundMark x1="41450" y1="51387" x2="48450" y2="43294"/>
                        <a14:foregroundMark x1="48450" y1="43294" x2="47100" y2="35823"/>
                        <a14:foregroundMark x1="47100" y1="35823" x2="47100" y2="35823"/>
                        <a14:foregroundMark x1="57900" y1="50255" x2="47150" y2="50651"/>
                        <a14:foregroundMark x1="47150" y1="50651" x2="45650" y2="61404"/>
                        <a14:foregroundMark x1="45650" y1="61404" x2="54800" y2="67459"/>
                        <a14:foregroundMark x1="54800" y1="67459" x2="65150" y2="62535"/>
                        <a14:foregroundMark x1="65150" y1="62535" x2="62750" y2="53028"/>
                        <a14:foregroundMark x1="62750" y1="53028" x2="60350" y2="50821"/>
                        <a14:foregroundMark x1="58650" y1="53594" x2="50150" y2="57612"/>
                        <a14:foregroundMark x1="50150" y1="57612" x2="55100" y2="62252"/>
                        <a14:foregroundMark x1="55100" y1="62252" x2="58650" y2="55291"/>
                        <a14:foregroundMark x1="55200" y1="56367" x2="55200" y2="56367"/>
                        <a14:foregroundMark x1="56200" y1="58347" x2="56200" y2="58347"/>
                        <a14:foregroundMark x1="53000" y1="55291" x2="52000" y2="44992"/>
                        <a14:foregroundMark x1="51750" y1="49179" x2="51750" y2="49179"/>
                        <a14:foregroundMark x1="51750" y1="49179" x2="50800" y2="36389"/>
                        <a14:foregroundMark x1="50800" y1="36389" x2="50800" y2="36389"/>
                        <a14:foregroundMark x1="46350" y1="30843" x2="39600" y2="35144"/>
                        <a14:foregroundMark x1="39600" y1="35144" x2="39250" y2="40860"/>
                        <a14:foregroundMark x1="61350" y1="20260" x2="49400" y2="17148"/>
                        <a14:foregroundMark x1="49400" y1="17148" x2="40100" y2="21449"/>
                        <a14:foregroundMark x1="40100" y1="21449" x2="31250" y2="33560"/>
                        <a14:foregroundMark x1="31250" y1="33560" x2="30150" y2="37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832" y="0"/>
            <a:ext cx="776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9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89B0B-F608-6B11-08CD-6BACE73E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0CE07619-5A59-14CF-75FF-6DCF39185308}"/>
              </a:ext>
            </a:extLst>
          </p:cNvPr>
          <p:cNvSpPr/>
          <p:nvPr/>
        </p:nvSpPr>
        <p:spPr>
          <a:xfrm>
            <a:off x="1022726" y="2801256"/>
            <a:ext cx="5334197" cy="3106057"/>
          </a:xfrm>
          <a:prstGeom prst="flowChartAlternateProcess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EFF9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72DF1-5DC6-9915-8B31-4FEEE01E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6095997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spc="300" dirty="0"/>
              <a:t>ANALYTICAL OVERVIEW</a:t>
            </a:r>
            <a:br>
              <a:rPr lang="en-US" sz="3700" spc="300" dirty="0"/>
            </a:br>
            <a:r>
              <a:rPr lang="en-US" sz="2000" spc="300" dirty="0">
                <a:latin typeface="+mn-lt"/>
              </a:rPr>
              <a:t>what we’ll know?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4A33E-C317-AE92-2FB7-3A8E91F1F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3163" y="2463986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 Chronicle of C</a:t>
            </a:r>
          </a:p>
          <a:p>
            <a:r>
              <a:rPr lang="en-US" sz="2400" dirty="0"/>
              <a:t> C Language </a:t>
            </a:r>
          </a:p>
          <a:p>
            <a:r>
              <a:rPr lang="en-US" sz="2400" dirty="0"/>
              <a:t> Drawbacks / Limitations of C</a:t>
            </a:r>
          </a:p>
          <a:p>
            <a:r>
              <a:rPr lang="en-US" sz="2400" dirty="0"/>
              <a:t> C++ Language</a:t>
            </a:r>
          </a:p>
          <a:p>
            <a:r>
              <a:rPr lang="en-US" sz="2400" dirty="0"/>
              <a:t> Contrast Between C &amp; C++</a:t>
            </a:r>
          </a:p>
          <a:p>
            <a:r>
              <a:rPr lang="en-US" sz="2400" dirty="0"/>
              <a:t> Competitive Programming</a:t>
            </a:r>
          </a:p>
        </p:txBody>
      </p:sp>
      <p:pic>
        <p:nvPicPr>
          <p:cNvPr id="5" name="Content Placeholder 4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0A4E637C-4E24-36C4-8C22-EFCF9E85DCC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77" y="-2519249"/>
            <a:ext cx="652463" cy="1908175"/>
          </a:xfrm>
        </p:spPr>
      </p:pic>
      <p:pic>
        <p:nvPicPr>
          <p:cNvPr id="7" name="Picture 6" descr="A silhouette of a person in a suit&#10;&#10;AI-generated content may be incorrect.">
            <a:extLst>
              <a:ext uri="{FF2B5EF4-FFF2-40B4-BE49-F238E27FC236}">
                <a16:creationId xmlns:a16="http://schemas.microsoft.com/office/drawing/2014/main" id="{5F2C4EAC-5FBE-BE22-D3B6-67DDA4618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83" y="-2519927"/>
            <a:ext cx="792234" cy="1908855"/>
          </a:xfrm>
          <a:prstGeom prst="rect">
            <a:avLst/>
          </a:prstGeom>
        </p:spPr>
      </p:pic>
      <p:pic>
        <p:nvPicPr>
          <p:cNvPr id="9" name="Picture 8" descr="A silhouette of a person&#10;&#10;AI-generated content may be incorrect.">
            <a:extLst>
              <a:ext uri="{FF2B5EF4-FFF2-40B4-BE49-F238E27FC236}">
                <a16:creationId xmlns:a16="http://schemas.microsoft.com/office/drawing/2014/main" id="{0E0FD2BC-0D44-98F4-1387-0DEECFD7F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60" y="-2519929"/>
            <a:ext cx="639466" cy="1908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2FF9B6-941E-BB55-996D-E6AB58B81180}"/>
              </a:ext>
            </a:extLst>
          </p:cNvPr>
          <p:cNvSpPr txBox="1"/>
          <p:nvPr/>
        </p:nvSpPr>
        <p:spPr>
          <a:xfrm>
            <a:off x="4601028" y="-2718732"/>
            <a:ext cx="2989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0" lang="en-US" sz="28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 Bold"/>
                <a:ea typeface="+mj-ea"/>
                <a:cs typeface="+mj-cs"/>
              </a:rPr>
              <a:t>SUBMITTED TO</a:t>
            </a:r>
            <a:endParaRPr lang="en-US"/>
          </a:p>
        </p:txBody>
      </p:sp>
      <p:pic>
        <p:nvPicPr>
          <p:cNvPr id="10" name="Picture 9" descr="A blue question mark in a circle&#10;&#10;AI-generated content may be incorrect.">
            <a:extLst>
              <a:ext uri="{FF2B5EF4-FFF2-40B4-BE49-F238E27FC236}">
                <a16:creationId xmlns:a16="http://schemas.microsoft.com/office/drawing/2014/main" id="{9C6218A5-DE13-C844-D0FE-ED6B1F7F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300" y1="42954" x2="38750" y2="35088"/>
                        <a14:foregroundMark x1="38750" y1="35088" x2="47400" y2="29485"/>
                        <a14:foregroundMark x1="47400" y1="29485" x2="51500" y2="34975"/>
                        <a14:foregroundMark x1="51500" y1="34975" x2="51600" y2="46293"/>
                        <a14:foregroundMark x1="51600" y1="46293" x2="54450" y2="56989"/>
                        <a14:foregroundMark x1="54450" y1="56989" x2="55250" y2="58517"/>
                        <a14:foregroundMark x1="53550" y1="31296" x2="47100" y2="29768"/>
                        <a14:foregroundMark x1="47100" y1="29768" x2="41950" y2="36106"/>
                        <a14:foregroundMark x1="41950" y1="36106" x2="49600" y2="37351"/>
                        <a14:foregroundMark x1="49600" y1="37351" x2="49850" y2="37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60" y="-55418"/>
            <a:ext cx="7762309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FD4B3-6F40-F59E-6CC9-4AA9FC9D0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5E29-1636-4935-B854-B981792D6A63}" type="datetime1">
              <a:rPr lang="en-US" smtClean="0"/>
              <a:t>8/24/2025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5BD60-FA54-1913-B931-5AA96C2C5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B4D06-ADCB-AD6A-3D9A-F660577B1FB9}"/>
              </a:ext>
            </a:extLst>
          </p:cNvPr>
          <p:cNvSpPr txBox="1"/>
          <p:nvPr/>
        </p:nvSpPr>
        <p:spPr>
          <a:xfrm>
            <a:off x="3171370" y="-2170745"/>
            <a:ext cx="5849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/>
              <a:t>MS. NUSRAT JAHAN</a:t>
            </a:r>
          </a:p>
          <a:p>
            <a:pPr algn="ctr"/>
            <a:r>
              <a:rPr lang="en-US" sz="2000" spc="300" dirty="0"/>
              <a:t>LECTURER GRADE-I, AUST</a:t>
            </a:r>
          </a:p>
          <a:p>
            <a:pPr algn="ctr"/>
            <a:endParaRPr lang="en-US" sz="2000" spc="300" dirty="0"/>
          </a:p>
          <a:p>
            <a:pPr algn="ctr"/>
            <a:r>
              <a:rPr lang="en-US" sz="2400" b="1" spc="300" dirty="0"/>
              <a:t>MS. TASNUVA BINTE RAHMAN</a:t>
            </a:r>
          </a:p>
          <a:p>
            <a:pPr algn="ctr"/>
            <a:r>
              <a:rPr lang="en-US" sz="2000" spc="300" dirty="0"/>
              <a:t>LECTURER GRADE-II, AUST</a:t>
            </a:r>
          </a:p>
        </p:txBody>
      </p:sp>
      <p:pic>
        <p:nvPicPr>
          <p:cNvPr id="15" name="Picture 1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4CA0EFFD-0B7A-876E-0FF3-BE7DD955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08" y="6538912"/>
            <a:ext cx="5315692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7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5602B6-40A8-919C-7878-C591929B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BDA37140-C6BF-6952-1C16-B245BF1E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AC558214-B69D-76E9-7DD0-6AD20369BBB8}"/>
              </a:ext>
            </a:extLst>
          </p:cNvPr>
          <p:cNvSpPr/>
          <p:nvPr/>
        </p:nvSpPr>
        <p:spPr>
          <a:xfrm>
            <a:off x="13352385" y="2801256"/>
            <a:ext cx="5334197" cy="3106057"/>
          </a:xfrm>
          <a:prstGeom prst="flowChartAlternateProcess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EFF9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E312D-3BAD-B5C7-7590-0A714E49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1459" y="762001"/>
            <a:ext cx="6095997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spc="300" dirty="0"/>
              <a:t>ANALYTICAL OVERVIEW</a:t>
            </a:r>
            <a:br>
              <a:rPr lang="en-US" sz="3700" spc="300" dirty="0"/>
            </a:br>
            <a:r>
              <a:rPr lang="en-US" sz="2000" spc="300" dirty="0">
                <a:latin typeface="+mn-lt"/>
              </a:rPr>
              <a:t>what we’ll learn?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D58DD-B9F7-D0FD-03D7-F1274C48F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02822" y="2463986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 Chronicle of C &amp; C++</a:t>
            </a:r>
          </a:p>
          <a:p>
            <a:r>
              <a:rPr lang="en-US" sz="2400" dirty="0"/>
              <a:t> C Language </a:t>
            </a:r>
          </a:p>
          <a:p>
            <a:r>
              <a:rPr lang="en-US" sz="2400" dirty="0"/>
              <a:t> Drawbacks / Limitations of C</a:t>
            </a:r>
          </a:p>
          <a:p>
            <a:r>
              <a:rPr lang="en-US" sz="2400" dirty="0"/>
              <a:t> C++ Language</a:t>
            </a:r>
          </a:p>
          <a:p>
            <a:r>
              <a:rPr lang="en-US" sz="2400" dirty="0"/>
              <a:t> Contrast Between C &amp; C++</a:t>
            </a:r>
          </a:p>
          <a:p>
            <a:r>
              <a:rPr lang="en-US" sz="2400" dirty="0"/>
              <a:t> Competitive Programming</a:t>
            </a:r>
          </a:p>
        </p:txBody>
      </p:sp>
      <p:pic>
        <p:nvPicPr>
          <p:cNvPr id="10" name="Picture 9" descr="A blue question mark in a circle&#10;&#10;AI-generated content may be incorrect.">
            <a:extLst>
              <a:ext uri="{FF2B5EF4-FFF2-40B4-BE49-F238E27FC236}">
                <a16:creationId xmlns:a16="http://schemas.microsoft.com/office/drawing/2014/main" id="{AFC314E5-9D8E-049E-67D5-0A613031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300" y1="42954" x2="38750" y2="35088"/>
                        <a14:foregroundMark x1="38750" y1="35088" x2="47400" y2="29485"/>
                        <a14:foregroundMark x1="47400" y1="29485" x2="51500" y2="34975"/>
                        <a14:foregroundMark x1="51500" y1="34975" x2="51600" y2="46293"/>
                        <a14:foregroundMark x1="51600" y1="46293" x2="54450" y2="56989"/>
                        <a14:foregroundMark x1="54450" y1="56989" x2="55250" y2="58517"/>
                        <a14:foregroundMark x1="53550" y1="31296" x2="47100" y2="29768"/>
                        <a14:foregroundMark x1="47100" y1="29768" x2="41950" y2="36106"/>
                        <a14:foregroundMark x1="41950" y1="36106" x2="49600" y2="37351"/>
                        <a14:foregroundMark x1="49600" y1="37351" x2="49850" y2="37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94" y="-55418"/>
            <a:ext cx="7762309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B6806-9516-4EC4-6B88-1BF5F1B8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B5E29-1636-4935-B854-B981792D6A63}" type="datetime1">
              <a:rPr lang="en-US" smtClean="0"/>
              <a:t>8/24/2025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063DC-C29D-96F3-01AB-A546FB28E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2A40EB6-3B6A-FAB6-11E8-DC18FF404879}"/>
              </a:ext>
            </a:extLst>
          </p:cNvPr>
          <p:cNvSpPr txBox="1">
            <a:spLocks/>
          </p:cNvSpPr>
          <p:nvPr/>
        </p:nvSpPr>
        <p:spPr>
          <a:xfrm>
            <a:off x="838200" y="693737"/>
            <a:ext cx="10515600" cy="71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spc="300" dirty="0"/>
              <a:t>CHRONICLES OF C &amp; C++</a:t>
            </a:r>
            <a:endParaRPr lang="en-US" sz="3600" spc="3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F66AE1-A568-804E-427F-DEC7F24A8CCE}"/>
              </a:ext>
            </a:extLst>
          </p:cNvPr>
          <p:cNvSpPr txBox="1"/>
          <p:nvPr/>
        </p:nvSpPr>
        <p:spPr>
          <a:xfrm>
            <a:off x="2990849" y="1409700"/>
            <a:ext cx="621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300" dirty="0"/>
              <a:t>The Begin of Story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479CCB-354A-00AF-0FED-E871566B9BB0}"/>
              </a:ext>
            </a:extLst>
          </p:cNvPr>
          <p:cNvSpPr/>
          <p:nvPr/>
        </p:nvSpPr>
        <p:spPr>
          <a:xfrm>
            <a:off x="1129968" y="7897760"/>
            <a:ext cx="10044742" cy="3381540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Created by Dennis Ritchie at Bell Labs, 1969, 1972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UNIX rewritten in C, 1973K&amp;R C published (The C Programming Language), 1978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Standardized as ANSI C (C89) and ISO C (C90), 1989, 1990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Successive updates C99, C11, C17, C23 in 1999, 2011, 2018, 2023</a:t>
            </a:r>
          </a:p>
        </p:txBody>
      </p:sp>
      <p:pic>
        <p:nvPicPr>
          <p:cNvPr id="17" name="Picture 1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B873258B-ACA7-9418-B5B6-50D019945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10" y="991296"/>
            <a:ext cx="4995976" cy="6419559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7E8F53D-2ECF-C4E1-A36A-8C89B0D39034}"/>
              </a:ext>
            </a:extLst>
          </p:cNvPr>
          <p:cNvSpPr/>
          <p:nvPr/>
        </p:nvSpPr>
        <p:spPr>
          <a:xfrm>
            <a:off x="979668" y="2909119"/>
            <a:ext cx="6389498" cy="1947812"/>
          </a:xfrm>
          <a:prstGeom prst="roundRect">
            <a:avLst/>
          </a:prstGeom>
          <a:gradFill>
            <a:gsLst>
              <a:gs pos="33000">
                <a:srgbClr val="E3EFF9"/>
              </a:gs>
              <a:gs pos="100000">
                <a:srgbClr val="E3EFF9">
                  <a:shade val="100000"/>
                  <a:satMod val="115000"/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Dennis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MacAlistair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Ritchie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(September 9, 1941 – c. October 12, 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consolata"/>
                <a:ea typeface="+mn-ea"/>
                <a:cs typeface="+mn-cs"/>
              </a:rPr>
              <a:t>Known for ALTRAN, B, BCPL, C, Multics, Unix</a:t>
            </a:r>
          </a:p>
        </p:txBody>
      </p:sp>
    </p:spTree>
    <p:extLst>
      <p:ext uri="{BB962C8B-B14F-4D97-AF65-F5344CB8AC3E}">
        <p14:creationId xmlns:p14="http://schemas.microsoft.com/office/powerpoint/2010/main" val="397574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SE1108P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SE1108">
      <a:majorFont>
        <a:latin typeface="Inconsolata Bold"/>
        <a:ea typeface=""/>
        <a:cs typeface=""/>
      </a:majorFont>
      <a:minorFont>
        <a:latin typeface="Inconsol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4590</Words>
  <Application>Microsoft Office PowerPoint</Application>
  <PresentationFormat>Widescreen</PresentationFormat>
  <Paragraphs>898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Aptos</vt:lpstr>
      <vt:lpstr>Arial</vt:lpstr>
      <vt:lpstr>Consolas</vt:lpstr>
      <vt:lpstr>Inconsolata</vt:lpstr>
      <vt:lpstr>Inconsolata Bold</vt:lpstr>
      <vt:lpstr>CSE1108P</vt:lpstr>
      <vt:lpstr>INTRODUCTION TO C, C++ &amp; COMPETETIVE PROGRAMMING</vt:lpstr>
      <vt:lpstr>INTRODUCTION TO C, C++ &amp; COMPETETIVE PROGRAMMING</vt:lpstr>
      <vt:lpstr>SUBMITTED BY</vt:lpstr>
      <vt:lpstr>SUBMITTED BY</vt:lpstr>
      <vt:lpstr>SUBMITTED BY</vt:lpstr>
      <vt:lpstr>SUBMITTED BY</vt:lpstr>
      <vt:lpstr>SUBMITTED BY</vt:lpstr>
      <vt:lpstr>ANALYTICAL OVERVIEW what we’ll know?</vt:lpstr>
      <vt:lpstr>ANALYTICAL OVERVIEW what we’ll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Language</vt:lpstr>
      <vt:lpstr>C++ Language</vt:lpstr>
      <vt:lpstr>C++ Language</vt:lpstr>
      <vt:lpstr>C++ Language</vt:lpstr>
      <vt:lpstr>C++ Language </vt:lpstr>
      <vt:lpstr>C++ Language</vt:lpstr>
      <vt:lpstr>C++ Language</vt:lpstr>
      <vt:lpstr>C++ Language</vt:lpstr>
      <vt:lpstr>C++ Language</vt:lpstr>
      <vt:lpstr>C++ Language</vt:lpstr>
      <vt:lpstr>C++ Language</vt:lpstr>
      <vt:lpstr>C++ Language</vt:lpstr>
      <vt:lpstr>COMPETITIVE PROGRAMMING</vt:lpstr>
      <vt:lpstr>COMPETITIVE PROGRAMMING</vt:lpstr>
      <vt:lpstr>COMPETITIVE PROGRAMMING</vt:lpstr>
      <vt:lpstr>COMPETITIVE PROGRAMMING</vt:lpstr>
      <vt:lpstr>COMPETITIVE PROGRAMMING</vt:lpstr>
      <vt:lpstr>COMPETITIVE PROGRAMMING</vt:lpstr>
      <vt:lpstr>COMPETITIVE PROGRAMMING</vt:lpstr>
      <vt:lpstr>COMPETITIVE PROGRAMMING</vt:lpstr>
      <vt:lpstr>COMPETITIVE PROGRAMMING</vt:lpstr>
      <vt:lpstr>COMPETITIVE PROGRAMMING</vt:lpstr>
      <vt:lpstr>COMPETITIVE PROGRAMMING</vt:lpstr>
      <vt:lpstr>COMPETITIVE PROGRAMMING</vt:lpstr>
      <vt:lpstr>COMPETITIVE PROGRAMMING</vt:lpstr>
      <vt:lpstr>ANY QUERIES?</vt:lpstr>
      <vt:lpstr>THANK YOU!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RIFAT</dc:creator>
  <cp:lastModifiedBy>RIFAT</cp:lastModifiedBy>
  <cp:revision>19</cp:revision>
  <dcterms:created xsi:type="dcterms:W3CDTF">2025-08-20T19:15:45Z</dcterms:created>
  <dcterms:modified xsi:type="dcterms:W3CDTF">2025-08-24T18:36:34Z</dcterms:modified>
</cp:coreProperties>
</file>